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728" r:id="rId2"/>
  </p:sldMasterIdLst>
  <p:notesMasterIdLst>
    <p:notesMasterId r:id="rId21"/>
  </p:notesMasterIdLst>
  <p:sldIdLst>
    <p:sldId id="256" r:id="rId3"/>
    <p:sldId id="257" r:id="rId4"/>
    <p:sldId id="285" r:id="rId5"/>
    <p:sldId id="262" r:id="rId6"/>
    <p:sldId id="271" r:id="rId7"/>
    <p:sldId id="270" r:id="rId8"/>
    <p:sldId id="272" r:id="rId9"/>
    <p:sldId id="286" r:id="rId10"/>
    <p:sldId id="287" r:id="rId11"/>
    <p:sldId id="288" r:id="rId12"/>
    <p:sldId id="289" r:id="rId13"/>
    <p:sldId id="281" r:id="rId14"/>
    <p:sldId id="283" r:id="rId15"/>
    <p:sldId id="267" r:id="rId16"/>
    <p:sldId id="277" r:id="rId17"/>
    <p:sldId id="280" r:id="rId18"/>
    <p:sldId id="279" r:id="rId19"/>
    <p:sldId id="266" r:id="rId20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8ABE7826-248C-4A62-B574-1D139FD56B53}">
          <p14:sldIdLst>
            <p14:sldId id="256"/>
            <p14:sldId id="257"/>
            <p14:sldId id="285"/>
            <p14:sldId id="262"/>
            <p14:sldId id="271"/>
            <p14:sldId id="270"/>
            <p14:sldId id="272"/>
            <p14:sldId id="286"/>
            <p14:sldId id="287"/>
            <p14:sldId id="288"/>
            <p14:sldId id="289"/>
            <p14:sldId id="281"/>
            <p14:sldId id="283"/>
            <p14:sldId id="267"/>
            <p14:sldId id="277"/>
            <p14:sldId id="280"/>
            <p14:sldId id="279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42AC"/>
    <a:srgbClr val="7AD210"/>
    <a:srgbClr val="C1D40E"/>
    <a:srgbClr val="E2AC00"/>
    <a:srgbClr val="38BE8E"/>
    <a:srgbClr val="57C8DB"/>
    <a:srgbClr val="E68668"/>
    <a:srgbClr val="41B194"/>
    <a:srgbClr val="3CB9B6"/>
    <a:srgbClr val="2971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C54D88C-6B89-48A5-91F3-E2076BF0CD2B}" type="datetimeFigureOut">
              <a:rPr lang="ko-KR" altLang="en-US"/>
              <a:pPr>
                <a:defRPr/>
              </a:pPr>
              <a:t>2022-09-08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A605923-EFE9-429E-BB7B-066C762338E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50899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" descr="ㅗㄴ.png"/>
          <p:cNvPicPr>
            <a:picLocks noChangeAspect="1"/>
          </p:cNvPicPr>
          <p:nvPr userDrawn="1"/>
        </p:nvPicPr>
        <p:blipFill>
          <a:blip r:embed="rId2" cstate="print"/>
          <a:srcRect l="523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제목 1"/>
          <p:cNvSpPr>
            <a:spLocks noGrp="1"/>
          </p:cNvSpPr>
          <p:nvPr>
            <p:ph type="ctrTitle"/>
          </p:nvPr>
        </p:nvSpPr>
        <p:spPr>
          <a:xfrm>
            <a:off x="1659822" y="3429000"/>
            <a:ext cx="5581128" cy="965969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6" name="부제목 2"/>
          <p:cNvSpPr>
            <a:spLocks noGrp="1"/>
          </p:cNvSpPr>
          <p:nvPr>
            <p:ph type="subTitle" idx="1"/>
          </p:nvPr>
        </p:nvSpPr>
        <p:spPr>
          <a:xfrm>
            <a:off x="2123728" y="4365104"/>
            <a:ext cx="4596223" cy="6480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3F32D-B147-46B1-9B79-31966B75D81B}" type="datetimeFigureOut">
              <a:rPr lang="ko-KR" altLang="en-US"/>
              <a:pPr>
                <a:defRPr/>
              </a:pPr>
              <a:t>2022-09-08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B1464-BAE8-4317-A2E5-34BC6213C28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5" descr="파랑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69A2A-5DA1-4A30-B012-8921F889B06F}" type="datetimeFigureOut">
              <a:rPr lang="ko-KR" altLang="en-US"/>
              <a:pPr>
                <a:defRPr/>
              </a:pPr>
              <a:t>2022-09-08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CCA8C-F4CF-485E-8D40-243B098E5FA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 descr="파랑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F5D2D-3761-4939-A315-0BAE67C267DE}" type="datetimeFigureOut">
              <a:rPr lang="ko-KR" altLang="en-US"/>
              <a:pPr>
                <a:defRPr/>
              </a:pPr>
              <a:t>2022-09-08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2C055-0731-454A-A64D-F1D1DC74194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5" descr="파랑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955B6-5E48-4209-81FF-C9CC619F3E6C}" type="datetimeFigureOut">
              <a:rPr lang="ko-KR" altLang="en-US"/>
              <a:pPr>
                <a:defRPr/>
              </a:pPr>
              <a:t>2022-09-08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D4E24-1EA1-4851-A046-0305D1C31A4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98EFE-8F1E-448F-B72A-B2D44B64D7BC}" type="datetimeFigureOut">
              <a:rPr lang="ko-KR" altLang="en-US"/>
              <a:pPr>
                <a:defRPr/>
              </a:pPr>
              <a:t>2022-09-08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A1830-5D6F-4EB4-B58F-679468FF9C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" descr="ㅗㄴ.png"/>
          <p:cNvPicPr>
            <a:picLocks noChangeAspect="1"/>
          </p:cNvPicPr>
          <p:nvPr userDrawn="1"/>
        </p:nvPicPr>
        <p:blipFill>
          <a:blip r:embed="rId2" cstate="print"/>
          <a:srcRect l="52362"/>
          <a:stretch>
            <a:fillRect/>
          </a:stretch>
        </p:blipFill>
        <p:spPr bwMode="auto">
          <a:xfrm>
            <a:off x="0" y="0"/>
            <a:ext cx="9144000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제목 1"/>
          <p:cNvSpPr>
            <a:spLocks noGrp="1"/>
          </p:cNvSpPr>
          <p:nvPr>
            <p:ph type="ctrTitle"/>
          </p:nvPr>
        </p:nvSpPr>
        <p:spPr>
          <a:xfrm>
            <a:off x="1331640" y="4005064"/>
            <a:ext cx="6624736" cy="965969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6" name="부제목 2"/>
          <p:cNvSpPr>
            <a:spLocks noGrp="1"/>
          </p:cNvSpPr>
          <p:nvPr>
            <p:ph type="subTitle" idx="1"/>
          </p:nvPr>
        </p:nvSpPr>
        <p:spPr>
          <a:xfrm>
            <a:off x="1979712" y="4941168"/>
            <a:ext cx="5455665" cy="6480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6B85F-FA0C-457A-BD2C-270E3F910E75}" type="datetimeFigureOut">
              <a:rPr lang="ko-KR" altLang="en-US"/>
              <a:pPr>
                <a:defRPr/>
              </a:pPr>
              <a:t>2022-09-08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4E596-B3CB-402A-8C76-D9F14A27D95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ㅗㄴ.png"/>
          <p:cNvPicPr>
            <a:picLocks noChangeAspect="1"/>
          </p:cNvPicPr>
          <p:nvPr userDrawn="1"/>
        </p:nvPicPr>
        <p:blipFill>
          <a:blip r:embed="rId2" cstate="print"/>
          <a:srcRect r="54919"/>
          <a:stretch>
            <a:fillRect/>
          </a:stretch>
        </p:blipFill>
        <p:spPr bwMode="auto">
          <a:xfrm>
            <a:off x="0" y="0"/>
            <a:ext cx="91440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99001" sy="99001" algn="ctr" rotWithShape="0">
              <a:srgbClr val="000000">
                <a:alpha val="29999"/>
              </a:srgbClr>
            </a:outerShdw>
          </a:effec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15" name="제목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92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5A278-418E-4766-804A-220311807805}" type="datetimeFigureOut">
              <a:rPr lang="ko-KR" altLang="en-US"/>
              <a:pPr>
                <a:defRPr/>
              </a:pPr>
              <a:t>2022-09-08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4CADC-2642-4A83-AEB5-FD9B5F062DA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ㅗㄴ.png"/>
          <p:cNvPicPr>
            <a:picLocks noChangeAspect="1"/>
          </p:cNvPicPr>
          <p:nvPr userDrawn="1"/>
        </p:nvPicPr>
        <p:blipFill>
          <a:blip r:embed="rId2" cstate="print"/>
          <a:srcRect r="54919"/>
          <a:stretch>
            <a:fillRect/>
          </a:stretch>
        </p:blipFill>
        <p:spPr bwMode="auto">
          <a:xfrm>
            <a:off x="0" y="0"/>
            <a:ext cx="91440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99001" sy="99001" algn="ctr" rotWithShape="0">
              <a:srgbClr val="000000">
                <a:alpha val="29999"/>
              </a:srgbClr>
            </a:outerShdw>
          </a:effec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92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44563-14CA-4BA8-B83B-B4BA348B3322}" type="datetimeFigureOut">
              <a:rPr lang="ko-KR" altLang="en-US"/>
              <a:pPr>
                <a:defRPr/>
              </a:pPr>
              <a:t>2022-09-08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5F8B0-C6B4-4556-A018-84B5D2D2A4B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ㅗㄴ.png"/>
          <p:cNvPicPr>
            <a:picLocks noChangeAspect="1"/>
          </p:cNvPicPr>
          <p:nvPr userDrawn="1"/>
        </p:nvPicPr>
        <p:blipFill>
          <a:blip r:embed="rId2" cstate="print"/>
          <a:srcRect r="54919"/>
          <a:stretch>
            <a:fillRect/>
          </a:stretch>
        </p:blipFill>
        <p:spPr bwMode="auto">
          <a:xfrm>
            <a:off x="0" y="0"/>
            <a:ext cx="91440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99001" sy="99001" algn="ctr" rotWithShape="0">
              <a:srgbClr val="000000">
                <a:alpha val="29999"/>
              </a:srgbClr>
            </a:outerShdw>
          </a:effectLst>
        </p:spPr>
      </p:pic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5D451-382D-44F8-98FD-E2E5DF5DC21E}" type="datetimeFigureOut">
              <a:rPr lang="ko-KR" altLang="en-US"/>
              <a:pPr>
                <a:defRPr/>
              </a:pPr>
              <a:t>2022-09-08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249CB-5859-47C0-B109-17BB222B390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49003-2C01-48FC-8F2E-9520F927C929}" type="datetimeFigureOut">
              <a:rPr lang="ko-KR" altLang="en-US"/>
              <a:pPr>
                <a:defRPr/>
              </a:pPr>
              <a:t>2022-09-08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51F8D-C8BF-4F4A-960D-DE53517AEE7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F5A0C97-D78F-46C8-8C55-232A9540E9D7}" type="datetimeFigureOut">
              <a:rPr lang="ko-KR" altLang="en-US"/>
              <a:pPr>
                <a:defRPr/>
              </a:pPr>
              <a:t>2022-09-08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6F76FC5-E9E3-42D8-91FD-1800C9F74FA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0" r:id="rId5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E0A93BD-7C5B-4C73-B1F1-7CECBD70726E}" type="datetimeFigureOut">
              <a:rPr lang="ko-KR" altLang="en-US"/>
              <a:pPr>
                <a:defRPr/>
              </a:pPr>
              <a:t>2022-09-08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5DB5D20-2A9D-4A61-BC06-5E33FFC1655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61" r:id="rId5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ctrTitle"/>
          </p:nvPr>
        </p:nvSpPr>
        <p:spPr>
          <a:xfrm>
            <a:off x="457200" y="1146175"/>
            <a:ext cx="8229600" cy="264318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ko-KR" sz="6000" b="1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6000" b="1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 </a:t>
            </a:r>
            <a:r>
              <a:rPr lang="en-US" altLang="ko-KR" sz="6000" b="1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10</a:t>
            </a:r>
            <a:r>
              <a:rPr lang="ko-KR" altLang="en-US" sz="6000" b="1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열</a:t>
            </a:r>
            <a:r>
              <a:rPr lang="en-US" altLang="ko-KR" sz="6000" b="1" dirty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lang="en-US" altLang="ko-KR" sz="6000" b="1" dirty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ko-KR" altLang="en-US" sz="6000" b="1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홍보 운영 프로그램</a:t>
            </a:r>
            <a:endParaRPr lang="ko-KR" altLang="en-US" sz="6000" b="1" dirty="0"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331913" y="4508500"/>
            <a:ext cx="6400800" cy="1655763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kumimoji="0" lang="ko-KR" altLang="en-US" sz="4000" b="1" dirty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ko-KR" altLang="en-US" sz="4000" b="1" dirty="0" smtClean="0">
                <a:solidFill>
                  <a:schemeClr val="accent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매뉴얼</a:t>
            </a:r>
            <a:endParaRPr kumimoji="0" lang="en-US" altLang="ko-KR" sz="4000" b="1" dirty="0" smtClean="0">
              <a:solidFill>
                <a:schemeClr val="accent1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eaLnBrk="0" hangingPunct="0">
              <a:spcBef>
                <a:spcPct val="20000"/>
              </a:spcBef>
              <a:defRPr/>
            </a:pPr>
            <a:r>
              <a:rPr kumimoji="0" lang="en-US" altLang="ko-KR" sz="4000" b="1" dirty="0" smtClean="0">
                <a:solidFill>
                  <a:schemeClr val="accent1">
                    <a:lumMod val="7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4000" b="1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</a:t>
            </a:r>
            <a:r>
              <a:rPr kumimoji="0" lang="ko-KR" altLang="en-US" sz="4000" b="1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kumimoji="0" lang="en-US" altLang="ko-KR" sz="4000" b="1" dirty="0" smtClean="0">
                <a:solidFill>
                  <a:schemeClr val="accent1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2022 / 09-</a:t>
            </a:r>
            <a:endParaRPr kumimoji="0" lang="ko-KR" altLang="en-US" sz="4000" b="1" dirty="0">
              <a:solidFill>
                <a:schemeClr val="accent1">
                  <a:lumMod val="7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ctrTitle"/>
          </p:nvPr>
        </p:nvSpPr>
        <p:spPr bwMode="auto">
          <a:xfrm>
            <a:off x="900113" y="2463800"/>
            <a:ext cx="3671887" cy="9652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l">
              <a:defRPr/>
            </a:pPr>
            <a:r>
              <a:rPr lang="ko-KR" altLang="en-US" sz="6000" b="1" dirty="0" smtClean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Wingdings 2"/>
              </a:rPr>
              <a:t>  </a:t>
            </a:r>
            <a:r>
              <a:rPr lang="ko-KR" altLang="en-US" sz="6000" b="1" dirty="0" smtClean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목   차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1042988" y="4294113"/>
            <a:ext cx="5976937" cy="5492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1042988" y="5385345"/>
            <a:ext cx="5976937" cy="5492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1762125" y="4221088"/>
            <a:ext cx="5257800" cy="6429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 smtClean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Tahoma" pitchFamily="34" charset="0"/>
              </a:rPr>
              <a:t>Part1. </a:t>
            </a:r>
            <a:r>
              <a:rPr kumimoji="0" lang="ko-KR" altLang="en-US" sz="2000" b="1" dirty="0" smtClean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Tahoma" pitchFamily="34" charset="0"/>
              </a:rPr>
              <a:t>전광판 운영   </a:t>
            </a:r>
            <a:r>
              <a:rPr kumimoji="0" lang="en-US" altLang="ko-KR" sz="2000" b="1" dirty="0" smtClean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Tahoma" pitchFamily="34" charset="0"/>
              </a:rPr>
              <a:t>             2 ~ 12</a:t>
            </a:r>
            <a:endParaRPr kumimoji="0" lang="ko-KR" altLang="en-US" sz="2000" b="1" dirty="0">
              <a:solidFill>
                <a:schemeClr val="accent1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Tahoma" pitchFamily="34" charset="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762125" y="5301208"/>
            <a:ext cx="5257800" cy="6429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 smtClean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Tahoma" pitchFamily="34" charset="0"/>
              </a:rPr>
              <a:t>Part2. </a:t>
            </a:r>
            <a:r>
              <a:rPr kumimoji="0" lang="ko-KR" altLang="en-US" sz="2000" b="1" dirty="0" smtClean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Tahoma" pitchFamily="34" charset="0"/>
              </a:rPr>
              <a:t>문안 편집             </a:t>
            </a:r>
            <a:r>
              <a:rPr kumimoji="0" lang="en-US" altLang="ko-KR" sz="2000" b="1" dirty="0" smtClean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Tahoma" pitchFamily="34" charset="0"/>
              </a:rPr>
              <a:t>     13 ~ 16</a:t>
            </a:r>
            <a:r>
              <a:rPr kumimoji="0" lang="ko-KR" altLang="en-US" sz="2000" b="1" dirty="0" smtClean="0">
                <a:solidFill>
                  <a:schemeClr val="accent1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Tahoma" pitchFamily="34" charset="0"/>
              </a:rPr>
              <a:t> </a:t>
            </a:r>
            <a:endParaRPr kumimoji="0" lang="ko-KR" altLang="en-US" sz="2000" b="1" dirty="0">
              <a:solidFill>
                <a:schemeClr val="accent1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Tahoma" pitchFamily="34" charset="0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908175" y="4340151"/>
            <a:ext cx="71438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908175" y="5423445"/>
            <a:ext cx="71438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1030288" y="4267126"/>
            <a:ext cx="576262" cy="576262"/>
          </a:xfrm>
          <a:prstGeom prst="ellipse">
            <a:avLst/>
          </a:prstGeom>
          <a:solidFill>
            <a:srgbClr val="A442A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1030288" y="5358358"/>
            <a:ext cx="576262" cy="57626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900113" y="4267126"/>
            <a:ext cx="863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2800" b="1">
                <a:solidFill>
                  <a:schemeClr val="bg1"/>
                </a:solidFill>
                <a:latin typeface="Tahoma" pitchFamily="34" charset="0"/>
                <a:ea typeface="맑은 고딕" pitchFamily="50" charset="-127"/>
                <a:cs typeface="Tahoma" pitchFamily="34" charset="0"/>
              </a:rPr>
              <a:t>1</a:t>
            </a:r>
            <a:endParaRPr kumimoji="0" lang="ko-KR" altLang="en-US" sz="2800" b="1">
              <a:solidFill>
                <a:schemeClr val="bg1"/>
              </a:solidFill>
              <a:latin typeface="Tahoma" pitchFamily="34" charset="0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900113" y="5358358"/>
            <a:ext cx="863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US" altLang="ko-KR" sz="2800" b="1">
                <a:solidFill>
                  <a:schemeClr val="bg1"/>
                </a:solidFill>
                <a:latin typeface="Tahoma" pitchFamily="34" charset="0"/>
                <a:ea typeface="맑은 고딕" pitchFamily="50" charset="-127"/>
                <a:cs typeface="Tahoma" pitchFamily="34" charset="0"/>
              </a:rPr>
              <a:t>2</a:t>
            </a:r>
            <a:endParaRPr kumimoji="0" lang="ko-KR" altLang="en-US" sz="2800" b="1">
              <a:solidFill>
                <a:schemeClr val="bg1"/>
              </a:solidFill>
              <a:latin typeface="Tahoma" pitchFamily="34" charset="0"/>
              <a:ea typeface="맑은 고딕" pitchFamily="50" charset="-127"/>
              <a:cs typeface="Tahom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69374" y="63813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>
                <a:latin typeface="HY견고딕" pitchFamily="18" charset="-127"/>
                <a:ea typeface="HY견고딕" pitchFamily="18" charset="-127"/>
              </a:rPr>
              <a:t> 1</a:t>
            </a:r>
            <a:endParaRPr lang="ko-KR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시연작업폴더\작업중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2"/>
          <a:stretch/>
        </p:blipFill>
        <p:spPr bwMode="auto">
          <a:xfrm>
            <a:off x="2127996" y="2276872"/>
            <a:ext cx="5206298" cy="3657102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388" y="188640"/>
            <a:ext cx="5976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Part 1 .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전광판 운영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endParaRPr lang="ko-KR" altLang="en-US" sz="3600" b="1" dirty="0">
              <a:solidFill>
                <a:schemeClr val="tx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288" y="1516063"/>
            <a:ext cx="1655762" cy="4000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화면 구성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 bwMode="auto">
          <a:xfrm>
            <a:off x="34925" y="908050"/>
            <a:ext cx="3529013" cy="5762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  전광판 운영 화면   </a:t>
            </a:r>
            <a:endParaRPr kumimoji="0" lang="ko-KR" altLang="en-US" sz="28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2" name="그룹 22"/>
          <p:cNvGrpSpPr>
            <a:grpSpLocks/>
          </p:cNvGrpSpPr>
          <p:nvPr/>
        </p:nvGrpSpPr>
        <p:grpSpPr bwMode="auto">
          <a:xfrm>
            <a:off x="7423150" y="4220890"/>
            <a:ext cx="1397000" cy="576262"/>
            <a:chOff x="7423150" y="2997200"/>
            <a:chExt cx="1397000" cy="576263"/>
          </a:xfrm>
        </p:grpSpPr>
        <p:sp>
          <p:nvSpPr>
            <p:cNvPr id="23" name="왼쪽 화살표 설명선 22"/>
            <p:cNvSpPr/>
            <p:nvPr/>
          </p:nvSpPr>
          <p:spPr>
            <a:xfrm>
              <a:off x="7423150" y="2997200"/>
              <a:ext cx="1397000" cy="576263"/>
            </a:xfrm>
            <a:prstGeom prst="leftArrowCallout">
              <a:avLst>
                <a:gd name="adj1" fmla="val 25000"/>
                <a:gd name="adj2" fmla="val 25000"/>
                <a:gd name="adj3" fmla="val 25000"/>
                <a:gd name="adj4" fmla="val 80941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667625" y="3036887"/>
              <a:ext cx="1152525" cy="52387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400" b="1" dirty="0">
                  <a:latin typeface="+mn-ea"/>
                  <a:ea typeface="+mn-ea"/>
                </a:rPr>
                <a:t>라인 스케줄</a:t>
              </a:r>
              <a:endParaRPr lang="en-US" altLang="ko-KR" sz="1400" b="1" dirty="0">
                <a:latin typeface="+mn-ea"/>
                <a:ea typeface="+mn-ea"/>
              </a:endParaRPr>
            </a:p>
            <a:p>
              <a:pPr>
                <a:defRPr/>
              </a:pPr>
              <a:r>
                <a:rPr lang="ko-KR" altLang="en-US" sz="1400" b="1" dirty="0">
                  <a:latin typeface="+mn-ea"/>
                  <a:ea typeface="+mn-ea"/>
                </a:rPr>
                <a:t>  관련 편집</a:t>
              </a:r>
            </a:p>
          </p:txBody>
        </p:sp>
      </p:grpSp>
      <p:grpSp>
        <p:nvGrpSpPr>
          <p:cNvPr id="25" name="그룹 21"/>
          <p:cNvGrpSpPr>
            <a:grpSpLocks/>
          </p:cNvGrpSpPr>
          <p:nvPr/>
        </p:nvGrpSpPr>
        <p:grpSpPr bwMode="auto">
          <a:xfrm>
            <a:off x="7427477" y="3166342"/>
            <a:ext cx="1397000" cy="576262"/>
            <a:chOff x="7423150" y="2079625"/>
            <a:chExt cx="1397000" cy="576263"/>
          </a:xfrm>
        </p:grpSpPr>
        <p:sp>
          <p:nvSpPr>
            <p:cNvPr id="26" name="왼쪽 화살표 설명선 25"/>
            <p:cNvSpPr/>
            <p:nvPr/>
          </p:nvSpPr>
          <p:spPr>
            <a:xfrm>
              <a:off x="7423150" y="2079625"/>
              <a:ext cx="1397000" cy="576263"/>
            </a:xfrm>
            <a:prstGeom prst="leftArrowCallout">
              <a:avLst>
                <a:gd name="adj1" fmla="val 25000"/>
                <a:gd name="adj2" fmla="val 25000"/>
                <a:gd name="adj3" fmla="val 25000"/>
                <a:gd name="adj4" fmla="val 80941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667625" y="2112962"/>
              <a:ext cx="1152525" cy="52387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400" b="1" dirty="0" smtClean="0">
                  <a:latin typeface="+mn-ea"/>
                  <a:ea typeface="+mn-ea"/>
                </a:rPr>
                <a:t>   </a:t>
              </a:r>
              <a:r>
                <a:rPr lang="ko-KR" altLang="en-US" sz="1400" b="1" dirty="0">
                  <a:latin typeface="+mn-ea"/>
                  <a:ea typeface="+mn-ea"/>
                </a:rPr>
                <a:t>전광판</a:t>
              </a:r>
              <a:endParaRPr lang="en-US" altLang="ko-KR" sz="1400" b="1" dirty="0">
                <a:latin typeface="+mn-ea"/>
                <a:ea typeface="+mn-ea"/>
              </a:endParaRPr>
            </a:p>
            <a:p>
              <a:pPr>
                <a:defRPr/>
              </a:pPr>
              <a:r>
                <a:rPr lang="ko-KR" altLang="en-US" sz="1400" b="1" dirty="0">
                  <a:latin typeface="+mn-ea"/>
                  <a:ea typeface="+mn-ea"/>
                </a:rPr>
                <a:t>스케줄 편집</a:t>
              </a: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7423472" y="2276872"/>
            <a:ext cx="1397000" cy="576263"/>
            <a:chOff x="7423472" y="2322347"/>
            <a:chExt cx="1397000" cy="576263"/>
          </a:xfrm>
        </p:grpSpPr>
        <p:sp>
          <p:nvSpPr>
            <p:cNvPr id="36" name="왼쪽 화살표 설명선 35"/>
            <p:cNvSpPr/>
            <p:nvPr/>
          </p:nvSpPr>
          <p:spPr>
            <a:xfrm>
              <a:off x="7423472" y="2322347"/>
              <a:ext cx="1397000" cy="576263"/>
            </a:xfrm>
            <a:prstGeom prst="leftArrowCallout">
              <a:avLst>
                <a:gd name="adj1" fmla="val 25000"/>
                <a:gd name="adj2" fmla="val 25000"/>
                <a:gd name="adj3" fmla="val 25000"/>
                <a:gd name="adj4" fmla="val 80941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7800975" y="2465222"/>
              <a:ext cx="901700" cy="3079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ko-KR" altLang="en-US" sz="1400" b="1" dirty="0">
                  <a:latin typeface="+mn-ea"/>
                  <a:ea typeface="+mn-ea"/>
                </a:rPr>
                <a:t>전송현황</a:t>
              </a:r>
              <a:endParaRPr lang="ko-KR" altLang="en-US" sz="1400" dirty="0">
                <a:latin typeface="+mn-ea"/>
                <a:ea typeface="+mn-ea"/>
              </a:endParaRPr>
            </a:p>
          </p:txBody>
        </p:sp>
      </p:grpSp>
      <p:grpSp>
        <p:nvGrpSpPr>
          <p:cNvPr id="15" name="그룹 19"/>
          <p:cNvGrpSpPr>
            <a:grpSpLocks/>
          </p:cNvGrpSpPr>
          <p:nvPr/>
        </p:nvGrpSpPr>
        <p:grpSpPr bwMode="auto">
          <a:xfrm>
            <a:off x="366391" y="4168130"/>
            <a:ext cx="1655762" cy="523875"/>
            <a:chOff x="293688" y="2706688"/>
            <a:chExt cx="1655762" cy="523875"/>
          </a:xfrm>
        </p:grpSpPr>
        <p:sp>
          <p:nvSpPr>
            <p:cNvPr id="16" name="오른쪽 화살표 설명선 15"/>
            <p:cNvSpPr/>
            <p:nvPr/>
          </p:nvSpPr>
          <p:spPr>
            <a:xfrm>
              <a:off x="293688" y="2725738"/>
              <a:ext cx="1655762" cy="463550"/>
            </a:xfrm>
            <a:prstGeom prst="rightArrowCallout">
              <a:avLst>
                <a:gd name="adj1" fmla="val 25000"/>
                <a:gd name="adj2" fmla="val 30906"/>
                <a:gd name="adj3" fmla="val 33860"/>
                <a:gd name="adj4" fmla="val 85368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93688" y="2706688"/>
              <a:ext cx="1512887" cy="5238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400" b="1" dirty="0">
                  <a:latin typeface="+mn-ea"/>
                  <a:ea typeface="+mn-ea"/>
                </a:rPr>
                <a:t>이미지</a:t>
              </a:r>
              <a:r>
                <a:rPr lang="en-US" altLang="ko-KR" sz="1400" b="1" dirty="0">
                  <a:latin typeface="+mn-ea"/>
                  <a:ea typeface="+mn-ea"/>
                </a:rPr>
                <a:t>/</a:t>
              </a:r>
              <a:r>
                <a:rPr lang="ko-KR" altLang="en-US" sz="1400" b="1" dirty="0">
                  <a:latin typeface="+mn-ea"/>
                  <a:ea typeface="+mn-ea"/>
                </a:rPr>
                <a:t>데이터    </a:t>
              </a:r>
              <a:endParaRPr lang="en-US" altLang="ko-KR" sz="1400" b="1" dirty="0">
                <a:latin typeface="+mn-ea"/>
                <a:ea typeface="+mn-ea"/>
              </a:endParaRPr>
            </a:p>
            <a:p>
              <a:pPr>
                <a:defRPr/>
              </a:pPr>
              <a:r>
                <a:rPr lang="en-US" altLang="ko-KR" sz="1400" b="1" dirty="0">
                  <a:latin typeface="+mn-ea"/>
                  <a:ea typeface="+mn-ea"/>
                </a:rPr>
                <a:t>    </a:t>
              </a:r>
              <a:r>
                <a:rPr lang="ko-KR" altLang="en-US" sz="1400" b="1" dirty="0">
                  <a:latin typeface="+mn-ea"/>
                  <a:ea typeface="+mn-ea"/>
                </a:rPr>
                <a:t>파일 목록</a:t>
              </a:r>
              <a:endParaRPr lang="en-US" altLang="ko-KR" sz="1400" b="1" dirty="0">
                <a:latin typeface="+mn-ea"/>
                <a:ea typeface="+mn-ea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366391" y="2372692"/>
            <a:ext cx="1655762" cy="527050"/>
            <a:chOff x="366391" y="2714501"/>
            <a:chExt cx="1655762" cy="527050"/>
          </a:xfrm>
        </p:grpSpPr>
        <p:sp>
          <p:nvSpPr>
            <p:cNvPr id="11" name="오른쪽 화살표 설명선 10"/>
            <p:cNvSpPr/>
            <p:nvPr/>
          </p:nvSpPr>
          <p:spPr>
            <a:xfrm>
              <a:off x="366391" y="2714501"/>
              <a:ext cx="1655762" cy="463550"/>
            </a:xfrm>
            <a:prstGeom prst="rightArrowCallout">
              <a:avLst>
                <a:gd name="adj1" fmla="val 25000"/>
                <a:gd name="adj2" fmla="val 30906"/>
                <a:gd name="adj3" fmla="val 33860"/>
                <a:gd name="adj4" fmla="val 85368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509266" y="2719264"/>
              <a:ext cx="1223962" cy="52228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400" b="1" dirty="0">
                  <a:latin typeface="+mn-ea"/>
                  <a:ea typeface="+mn-ea"/>
                </a:rPr>
                <a:t> 전광판 표출 </a:t>
              </a:r>
              <a:endParaRPr lang="en-US" altLang="ko-KR" sz="1400" b="1" dirty="0">
                <a:latin typeface="+mn-ea"/>
                <a:ea typeface="+mn-ea"/>
              </a:endParaRPr>
            </a:p>
            <a:p>
              <a:pPr>
                <a:defRPr/>
              </a:pPr>
              <a:r>
                <a:rPr lang="en-US" altLang="ko-KR" sz="1400" b="1" dirty="0">
                  <a:latin typeface="+mn-ea"/>
                  <a:ea typeface="+mn-ea"/>
                </a:rPr>
                <a:t>  </a:t>
              </a:r>
              <a:r>
                <a:rPr lang="ko-KR" altLang="en-US" sz="1400" b="1" dirty="0">
                  <a:latin typeface="+mn-ea"/>
                  <a:ea typeface="+mn-ea"/>
                </a:rPr>
                <a:t>모니터링</a:t>
              </a:r>
              <a:endParaRPr lang="en-US" altLang="ko-KR" sz="1400" b="1" dirty="0">
                <a:latin typeface="+mn-ea"/>
                <a:ea typeface="+mn-ea"/>
              </a:endParaRPr>
            </a:p>
          </p:txBody>
        </p:sp>
      </p:grpSp>
      <p:grpSp>
        <p:nvGrpSpPr>
          <p:cNvPr id="46" name="그룹 18"/>
          <p:cNvGrpSpPr>
            <a:grpSpLocks/>
          </p:cNvGrpSpPr>
          <p:nvPr/>
        </p:nvGrpSpPr>
        <p:grpSpPr bwMode="auto">
          <a:xfrm>
            <a:off x="323528" y="5440263"/>
            <a:ext cx="1698625" cy="523875"/>
            <a:chOff x="250825" y="6030913"/>
            <a:chExt cx="1698625" cy="523875"/>
          </a:xfrm>
        </p:grpSpPr>
        <p:sp>
          <p:nvSpPr>
            <p:cNvPr id="47" name="오른쪽 화살표 설명선 46"/>
            <p:cNvSpPr/>
            <p:nvPr/>
          </p:nvSpPr>
          <p:spPr>
            <a:xfrm>
              <a:off x="293688" y="6061075"/>
              <a:ext cx="1655762" cy="463550"/>
            </a:xfrm>
            <a:prstGeom prst="rightArrowCallout">
              <a:avLst>
                <a:gd name="adj1" fmla="val 25000"/>
                <a:gd name="adj2" fmla="val 30906"/>
                <a:gd name="adj3" fmla="val 33860"/>
                <a:gd name="adj4" fmla="val 85368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50825" y="6030913"/>
              <a:ext cx="1584325" cy="5238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400" b="1" dirty="0">
                  <a:latin typeface="+mn-ea"/>
                  <a:ea typeface="+mn-ea"/>
                </a:rPr>
                <a:t>파일에 관한 </a:t>
              </a:r>
              <a:endParaRPr lang="en-US" altLang="ko-KR" sz="1400" b="1" dirty="0">
                <a:latin typeface="+mn-ea"/>
                <a:ea typeface="+mn-ea"/>
              </a:endParaRPr>
            </a:p>
            <a:p>
              <a:pPr>
                <a:defRPr/>
              </a:pPr>
              <a:r>
                <a:rPr lang="ko-KR" altLang="en-US" sz="1400" b="1" dirty="0">
                  <a:latin typeface="+mn-ea"/>
                  <a:ea typeface="+mn-ea"/>
                </a:rPr>
                <a:t>메뉴얼과 편집기 </a:t>
              </a:r>
            </a:p>
          </p:txBody>
        </p:sp>
      </p:grpSp>
      <p:grpSp>
        <p:nvGrpSpPr>
          <p:cNvPr id="49" name="그룹 20"/>
          <p:cNvGrpSpPr>
            <a:grpSpLocks/>
          </p:cNvGrpSpPr>
          <p:nvPr/>
        </p:nvGrpSpPr>
        <p:grpSpPr bwMode="auto">
          <a:xfrm>
            <a:off x="334641" y="3284984"/>
            <a:ext cx="1687512" cy="523875"/>
            <a:chOff x="261938" y="2112963"/>
            <a:chExt cx="1687512" cy="523875"/>
          </a:xfrm>
        </p:grpSpPr>
        <p:sp>
          <p:nvSpPr>
            <p:cNvPr id="50" name="오른쪽 화살표 설명선 49"/>
            <p:cNvSpPr/>
            <p:nvPr/>
          </p:nvSpPr>
          <p:spPr>
            <a:xfrm>
              <a:off x="293688" y="2138363"/>
              <a:ext cx="1655762" cy="463550"/>
            </a:xfrm>
            <a:prstGeom prst="rightArrowCallout">
              <a:avLst>
                <a:gd name="adj1" fmla="val 25000"/>
                <a:gd name="adj2" fmla="val 30906"/>
                <a:gd name="adj3" fmla="val 33860"/>
                <a:gd name="adj4" fmla="val 85368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61938" y="2112963"/>
              <a:ext cx="1584325" cy="5238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400" b="1" dirty="0">
                  <a:latin typeface="+mn-ea"/>
                  <a:ea typeface="+mn-ea"/>
                </a:rPr>
                <a:t>선택된 이미지</a:t>
              </a:r>
              <a:r>
                <a:rPr lang="en-US" altLang="ko-KR" sz="1400" b="1" dirty="0">
                  <a:latin typeface="+mn-ea"/>
                  <a:ea typeface="+mn-ea"/>
                </a:rPr>
                <a:t>/</a:t>
              </a:r>
            </a:p>
            <a:p>
              <a:pPr>
                <a:defRPr/>
              </a:pPr>
              <a:r>
                <a:rPr lang="ko-KR" altLang="en-US" sz="1400" b="1" dirty="0">
                  <a:latin typeface="+mn-ea"/>
                  <a:ea typeface="+mn-ea"/>
                </a:rPr>
                <a:t>데이터 표출화면</a:t>
              </a: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8369374" y="63813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>
                <a:latin typeface="HY견고딕" pitchFamily="18" charset="-127"/>
                <a:ea typeface="HY견고딕" pitchFamily="18" charset="-127"/>
              </a:rPr>
              <a:t> 2</a:t>
            </a:r>
            <a:endParaRPr lang="ko-KR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334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9388" y="188640"/>
            <a:ext cx="5976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Part 1 .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전광판 운영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endParaRPr lang="ko-KR" altLang="en-US" sz="3600" b="1" dirty="0">
              <a:solidFill>
                <a:schemeClr val="tx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 bwMode="auto">
          <a:xfrm>
            <a:off x="34925" y="908050"/>
            <a:ext cx="3529013" cy="5762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  전광판 운영 화면   </a:t>
            </a:r>
            <a:endParaRPr kumimoji="0" lang="ko-KR" altLang="en-US" sz="28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95288" y="2060575"/>
            <a:ext cx="3860800" cy="3698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ko-KR" altLang="en-US" b="1" dirty="0">
                <a:latin typeface="+mn-ea"/>
              </a:rPr>
              <a:t> </a:t>
            </a:r>
            <a:r>
              <a:rPr lang="ko-KR" altLang="en-US" b="1" dirty="0">
                <a:latin typeface="+mn-ea"/>
                <a:sym typeface="Wingdings 2"/>
              </a:rPr>
              <a:t> </a:t>
            </a:r>
            <a:r>
              <a:rPr lang="ko-KR" altLang="en-US" b="1" dirty="0">
                <a:latin typeface="+mn-ea"/>
              </a:rPr>
              <a:t>전광판의 전송 현황을 보여준다</a:t>
            </a:r>
            <a:r>
              <a:rPr lang="en-US" altLang="ko-KR" b="1" dirty="0">
                <a:latin typeface="+mn-ea"/>
              </a:rPr>
              <a:t>.</a:t>
            </a:r>
            <a:endParaRPr lang="ko-KR" altLang="en-US" b="1" dirty="0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288" y="3771061"/>
            <a:ext cx="2447925" cy="4000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전광판 표출확인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95288" y="4315574"/>
            <a:ext cx="6121400" cy="369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ko-KR" altLang="en-US" b="1" dirty="0">
                <a:latin typeface="+mn-ea"/>
              </a:rPr>
              <a:t> </a:t>
            </a:r>
            <a:r>
              <a:rPr lang="ko-KR" altLang="en-US" b="1" dirty="0">
                <a:latin typeface="+mn-ea"/>
                <a:sym typeface="Wingdings 2"/>
              </a:rPr>
              <a:t> </a:t>
            </a:r>
            <a:r>
              <a:rPr lang="ko-KR" altLang="en-US" b="1" dirty="0">
                <a:latin typeface="+mn-ea"/>
              </a:rPr>
              <a:t>전광판에 표출되고 있는 데이터 또는 문안을 보여준다</a:t>
            </a:r>
            <a:r>
              <a:rPr lang="en-US" altLang="ko-KR" b="1" dirty="0">
                <a:latin typeface="+mn-ea"/>
              </a:rPr>
              <a:t>.</a:t>
            </a:r>
            <a:endParaRPr lang="ko-KR" altLang="en-US" b="1" dirty="0">
              <a:latin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95288" y="5394702"/>
            <a:ext cx="2856756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600" b="1" dirty="0" smtClean="0">
                <a:latin typeface="+mn-ea"/>
              </a:rPr>
              <a:t>             표출 </a:t>
            </a:r>
            <a:r>
              <a:rPr lang="ko-KR" altLang="en-US" sz="1600" b="1" dirty="0">
                <a:latin typeface="+mn-ea"/>
              </a:rPr>
              <a:t>중인 </a:t>
            </a:r>
            <a:endParaRPr lang="en-US" altLang="ko-KR" sz="1600" b="1" dirty="0" smtClean="0">
              <a:latin typeface="+mn-ea"/>
            </a:endParaRPr>
          </a:p>
          <a:p>
            <a:pPr>
              <a:defRPr/>
            </a:pPr>
            <a:r>
              <a:rPr lang="ko-KR" altLang="en-US" sz="1600" b="1" dirty="0" smtClean="0">
                <a:latin typeface="+mn-ea"/>
              </a:rPr>
              <a:t>효과와 시간정보를 </a:t>
            </a:r>
            <a:r>
              <a:rPr lang="ko-KR" altLang="en-US" sz="1600" b="1" dirty="0">
                <a:latin typeface="+mn-ea"/>
              </a:rPr>
              <a:t>보여준다</a:t>
            </a:r>
            <a:r>
              <a:rPr lang="en-US" altLang="ko-KR" sz="1600" b="1" dirty="0">
                <a:latin typeface="+mn-ea"/>
              </a:rPr>
              <a:t>.</a:t>
            </a:r>
            <a:endParaRPr lang="ko-KR" altLang="en-US" sz="1600" b="1" dirty="0"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5288" y="1516063"/>
            <a:ext cx="1655762" cy="4000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전송 현황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69374" y="63813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>
                <a:latin typeface="HY견고딕" pitchFamily="18" charset="-127"/>
                <a:ea typeface="HY견고딕" pitchFamily="18" charset="-127"/>
              </a:rPr>
              <a:t> 3</a:t>
            </a:r>
            <a:endParaRPr lang="ko-KR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8" name="Picture 2" descr="C:\Users\win77\Downloads\캡처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82" t="3871" r="-1" b="74109"/>
          <a:stretch/>
        </p:blipFill>
        <p:spPr bwMode="auto">
          <a:xfrm>
            <a:off x="4529949" y="2512497"/>
            <a:ext cx="3570443" cy="1060519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win77\Downloads\캡처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" t="3871" r="53822" b="74109"/>
          <a:stretch/>
        </p:blipFill>
        <p:spPr bwMode="auto">
          <a:xfrm>
            <a:off x="4529949" y="4869160"/>
            <a:ext cx="3570443" cy="1244807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시연작업폴더\작업중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62" b="53474"/>
          <a:stretch/>
        </p:blipFill>
        <p:spPr bwMode="auto">
          <a:xfrm>
            <a:off x="414336" y="2821674"/>
            <a:ext cx="7215189" cy="1130346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388" y="188640"/>
            <a:ext cx="5976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Part 1 .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전광판 운영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endParaRPr lang="ko-KR" altLang="en-US" sz="3600" b="1" dirty="0">
              <a:solidFill>
                <a:schemeClr val="tx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 bwMode="auto">
          <a:xfrm>
            <a:off x="34925" y="908050"/>
            <a:ext cx="3384947" cy="5762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  </a:t>
            </a:r>
            <a:r>
              <a:rPr kumimoji="0" lang="ko-KR" altLang="en-US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스케줄 편집화면    </a:t>
            </a:r>
            <a:endParaRPr kumimoji="0" lang="ko-KR" altLang="en-US" sz="28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288" y="1516063"/>
            <a:ext cx="1944464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스케줄 편집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69374" y="63813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>
                <a:latin typeface="HY견고딕" pitchFamily="18" charset="-127"/>
                <a:ea typeface="HY견고딕" pitchFamily="18" charset="-127"/>
              </a:rPr>
              <a:t> 4</a:t>
            </a:r>
            <a:endParaRPr lang="ko-KR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95288" y="2204864"/>
            <a:ext cx="7272337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buFont typeface="Wingdings 2" pitchFamily="18" charset="2"/>
              <a:buChar char="ä"/>
              <a:defRPr/>
            </a:pPr>
            <a:r>
              <a:rPr lang="ko-KR" altLang="en-US" sz="1600" b="1" dirty="0">
                <a:latin typeface="+mn-ea"/>
              </a:rPr>
              <a:t> 스케줄 편집은 전광판에 표출할 문안들의 순서를 정하는 작업입니다</a:t>
            </a:r>
            <a:r>
              <a:rPr lang="en-US" altLang="ko-KR" sz="1600" b="1" dirty="0">
                <a:latin typeface="+mn-ea"/>
              </a:rPr>
              <a:t>. </a:t>
            </a:r>
          </a:p>
        </p:txBody>
      </p:sp>
      <p:sp>
        <p:nvSpPr>
          <p:cNvPr id="26" name="직사각형 25"/>
          <p:cNvSpPr/>
          <p:nvPr/>
        </p:nvSpPr>
        <p:spPr bwMode="auto">
          <a:xfrm>
            <a:off x="1698429" y="3311406"/>
            <a:ext cx="4232198" cy="2616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 2" pitchFamily="18" charset="2"/>
              <a:buChar char="ä"/>
              <a:defRPr/>
            </a:pPr>
            <a:r>
              <a:rPr lang="ko-KR" altLang="en-US" sz="1100" b="1" dirty="0">
                <a:latin typeface="+mn-ea"/>
                <a:ea typeface="+mn-ea"/>
              </a:rPr>
              <a:t> 파일 선택이나 </a:t>
            </a:r>
            <a:r>
              <a:rPr lang="ko-KR" altLang="en-US" sz="1100" b="1" dirty="0" smtClean="0">
                <a:latin typeface="+mn-ea"/>
                <a:ea typeface="+mn-ea"/>
              </a:rPr>
              <a:t>스케줄 </a:t>
            </a:r>
            <a:r>
              <a:rPr lang="ko-KR" altLang="en-US" sz="1100" b="1" dirty="0">
                <a:latin typeface="+mn-ea"/>
                <a:ea typeface="+mn-ea"/>
              </a:rPr>
              <a:t>편집에서 </a:t>
            </a:r>
            <a:r>
              <a:rPr lang="ko-KR" altLang="en-US" sz="1100" b="1" dirty="0" smtClean="0">
                <a:latin typeface="+mn-ea"/>
                <a:ea typeface="+mn-ea"/>
              </a:rPr>
              <a:t>선택된 이미지가 표출됩니다</a:t>
            </a:r>
            <a:r>
              <a:rPr lang="en-US" altLang="ko-KR" sz="1100" b="1" dirty="0">
                <a:latin typeface="+mn-ea"/>
                <a:ea typeface="+mn-ea"/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8087" y="2607259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C00000"/>
                </a:solidFill>
                <a:sym typeface="Wingdings 2"/>
              </a:rPr>
              <a:t>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1456606" y="3320083"/>
            <a:ext cx="162018" cy="206156"/>
          </a:xfrm>
          <a:prstGeom prst="chevr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직사각형 16"/>
          <p:cNvSpPr>
            <a:spLocks noChangeArrowheads="1"/>
          </p:cNvSpPr>
          <p:nvPr/>
        </p:nvSpPr>
        <p:spPr bwMode="auto">
          <a:xfrm>
            <a:off x="386665" y="4131771"/>
            <a:ext cx="5915289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 dirty="0" smtClean="0">
                <a:latin typeface="+mn-ea"/>
                <a:ea typeface="+mn-ea"/>
                <a:sym typeface="Wingdings 2"/>
              </a:rPr>
              <a:t></a:t>
            </a:r>
            <a:r>
              <a:rPr lang="ko-KR" altLang="en-US" sz="1200" b="1" dirty="0" smtClean="0">
                <a:latin typeface="+mn-ea"/>
                <a:ea typeface="+mn-ea"/>
              </a:rPr>
              <a:t> 새 스케줄 </a:t>
            </a:r>
            <a:r>
              <a:rPr lang="en-US" altLang="ko-KR" sz="1200" b="1" dirty="0" smtClean="0">
                <a:latin typeface="+mn-ea"/>
                <a:ea typeface="+mn-ea"/>
              </a:rPr>
              <a:t>- </a:t>
            </a:r>
            <a:r>
              <a:rPr lang="ko-KR" altLang="en-US" sz="1200" b="1" dirty="0" smtClean="0">
                <a:latin typeface="+mn-ea"/>
                <a:ea typeface="+mn-ea"/>
              </a:rPr>
              <a:t>새로운 스케줄 파일을 작성할 수 있도록 준비합니다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</a:p>
          <a:p>
            <a:pPr>
              <a:defRPr/>
            </a:pPr>
            <a:r>
              <a:rPr lang="en-US" altLang="ko-KR" sz="1200" b="1" dirty="0" smtClean="0">
                <a:latin typeface="+mn-ea"/>
              </a:rPr>
              <a:t>    </a:t>
            </a:r>
            <a:r>
              <a:rPr lang="ko-KR" altLang="en-US" sz="1200" b="1" dirty="0" smtClean="0">
                <a:latin typeface="+mn-ea"/>
                <a:ea typeface="+mn-ea"/>
              </a:rPr>
              <a:t>새 스케줄 파일은 기본적으로 </a:t>
            </a:r>
            <a:r>
              <a:rPr lang="en-US" altLang="ko-KR" sz="1200" b="1" dirty="0" smtClean="0">
                <a:latin typeface="+mn-ea"/>
                <a:ea typeface="+mn-ea"/>
              </a:rPr>
              <a:t>noname.sch </a:t>
            </a:r>
            <a:r>
              <a:rPr lang="ko-KR" altLang="en-US" sz="1200" b="1" dirty="0" smtClean="0">
                <a:latin typeface="+mn-ea"/>
                <a:ea typeface="+mn-ea"/>
              </a:rPr>
              <a:t>파일로 준비되므로 </a:t>
            </a:r>
          </a:p>
          <a:p>
            <a:pPr>
              <a:defRPr/>
            </a:pPr>
            <a:r>
              <a:rPr lang="ko-KR" altLang="en-US" sz="1200" b="1" dirty="0" smtClean="0">
                <a:latin typeface="+mn-ea"/>
                <a:ea typeface="+mn-ea"/>
              </a:rPr>
              <a:t>    스케줄 저장</a:t>
            </a:r>
            <a:r>
              <a:rPr lang="en-US" altLang="ko-KR" sz="1200" b="1" dirty="0" smtClean="0"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latin typeface="+mn-ea"/>
                <a:ea typeface="+mn-ea"/>
              </a:rPr>
              <a:t>버튼을 눌러 다른 이름으로 저장한 후 스케줄 편집을 하도록 합니다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  <a:endParaRPr lang="en-US" altLang="ko-KR" sz="1200" b="1" dirty="0">
              <a:latin typeface="+mn-ea"/>
              <a:ea typeface="+mn-ea"/>
            </a:endParaRPr>
          </a:p>
        </p:txBody>
      </p:sp>
      <p:sp>
        <p:nvSpPr>
          <p:cNvPr id="31" name="TextBox 17"/>
          <p:cNvSpPr txBox="1"/>
          <p:nvPr/>
        </p:nvSpPr>
        <p:spPr>
          <a:xfrm>
            <a:off x="402639" y="4950693"/>
            <a:ext cx="7274511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dobe 고딕 Std B"/>
                <a:ea typeface="Adobe 고딕 Std B"/>
              </a:rPr>
              <a:t>❖ </a:t>
            </a:r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스케줄 열기</a:t>
            </a:r>
            <a:endParaRPr lang="en-US" altLang="ko-KR" sz="12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  <a:p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작성해 둔 스케줄 파일을 엽니다</a:t>
            </a:r>
            <a:r>
              <a:rPr lang="en-US" altLang="ko-K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.</a:t>
            </a:r>
          </a:p>
          <a:p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dobe 고딕 Std B"/>
                <a:ea typeface="Adobe 고딕 Std B"/>
              </a:rPr>
              <a:t>❖ </a:t>
            </a:r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스케줄 저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장</a:t>
            </a:r>
            <a:endParaRPr lang="en-US" altLang="ko-KR" sz="12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작성한 스케줄을 파일로 저장합니다</a:t>
            </a:r>
            <a:r>
              <a:rPr lang="en-US" altLang="ko-K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.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4353802" y="4958535"/>
            <a:ext cx="3313823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dobe 고딕 Std B"/>
                <a:ea typeface="Adobe 고딕 Std B"/>
              </a:rPr>
              <a:t>❖ </a:t>
            </a:r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시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간</a:t>
            </a:r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 전송</a:t>
            </a:r>
            <a:endParaRPr lang="en-US" altLang="ko-KR" sz="12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  <a:p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PC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의 시간과 전광판의 시간을 동기화</a:t>
            </a:r>
            <a:r>
              <a:rPr lang="en-US" altLang="ko-K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.</a:t>
            </a:r>
          </a:p>
          <a:p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dobe 고딕 Std B"/>
                <a:ea typeface="Adobe 고딕 Std B"/>
              </a:rPr>
              <a:t>❖ </a:t>
            </a:r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스케줄 전송</a:t>
            </a:r>
            <a:endParaRPr lang="en-US" altLang="ko-KR" sz="12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  <a:p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작성한 스케줄을 전송합니다</a:t>
            </a:r>
            <a:r>
              <a:rPr lang="en-US" altLang="ko-K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 descr="D:\시연작업폴더\작업중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2" t="46679" b="24342"/>
          <a:stretch/>
        </p:blipFill>
        <p:spPr bwMode="auto">
          <a:xfrm>
            <a:off x="430014" y="5255322"/>
            <a:ext cx="3866243" cy="1075846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D:\시연작업폴더\작업중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95" r="74805"/>
          <a:stretch/>
        </p:blipFill>
        <p:spPr bwMode="auto">
          <a:xfrm>
            <a:off x="429419" y="2039280"/>
            <a:ext cx="1598132" cy="2500128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388" y="188640"/>
            <a:ext cx="5976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Part 1 .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전광판 운영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endParaRPr lang="ko-KR" altLang="en-US" sz="3600" b="1" dirty="0">
              <a:solidFill>
                <a:schemeClr val="tx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0" name="제목 1"/>
          <p:cNvSpPr txBox="1">
            <a:spLocks/>
          </p:cNvSpPr>
          <p:nvPr/>
        </p:nvSpPr>
        <p:spPr bwMode="auto">
          <a:xfrm>
            <a:off x="34925" y="908050"/>
            <a:ext cx="3384947" cy="5762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  </a:t>
            </a:r>
            <a:r>
              <a:rPr kumimoji="0" lang="ko-KR" altLang="en-US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스케줄 편집화면    </a:t>
            </a:r>
            <a:endParaRPr kumimoji="0" lang="ko-KR" altLang="en-US" sz="28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69374" y="63813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>
                <a:latin typeface="HY견고딕" pitchFamily="18" charset="-127"/>
                <a:ea typeface="HY견고딕" pitchFamily="18" charset="-127"/>
              </a:rPr>
              <a:t> 5</a:t>
            </a:r>
            <a:endParaRPr lang="ko-KR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5288" y="1516063"/>
            <a:ext cx="1728440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파일 목록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5288" y="4719042"/>
            <a:ext cx="2520528" cy="4000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라인 스케줄 편집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530604" y="2238019"/>
            <a:ext cx="5381551" cy="23083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200" b="1" dirty="0"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latin typeface="+mn-ea"/>
                <a:ea typeface="+mn-ea"/>
                <a:sym typeface="Wingdings 2"/>
              </a:rPr>
              <a:t> </a:t>
            </a:r>
            <a:r>
              <a:rPr lang="ko-KR" altLang="en-US" sz="1200" b="1" dirty="0" smtClean="0">
                <a:latin typeface="+mn-ea"/>
                <a:ea typeface="+mn-ea"/>
              </a:rPr>
              <a:t>목록 </a:t>
            </a:r>
            <a:r>
              <a:rPr lang="ko-KR" altLang="en-US" sz="1200" b="1" dirty="0">
                <a:latin typeface="+mn-ea"/>
                <a:ea typeface="+mn-ea"/>
              </a:rPr>
              <a:t>갱신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200" b="1" dirty="0">
                <a:latin typeface="+mn-ea"/>
                <a:ea typeface="+mn-ea"/>
              </a:rPr>
              <a:t>  목록에 새로운 내용이 추가되었을 때 </a:t>
            </a:r>
            <a:r>
              <a:rPr lang="ko-KR" altLang="en-US" sz="1200" b="1" dirty="0" smtClean="0">
                <a:latin typeface="+mn-ea"/>
                <a:ea typeface="+mn-ea"/>
              </a:rPr>
              <a:t>목록갱신을 누르면 </a:t>
            </a:r>
            <a:r>
              <a:rPr lang="ko-KR" altLang="en-US" sz="1200" b="1" dirty="0">
                <a:latin typeface="+mn-ea"/>
                <a:ea typeface="+mn-ea"/>
              </a:rPr>
              <a:t>목록이 갱신된다</a:t>
            </a:r>
            <a:r>
              <a:rPr lang="en-US" altLang="ko-KR" sz="1200" b="1" dirty="0">
                <a:latin typeface="+mn-ea"/>
                <a:ea typeface="+mn-ea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200" b="1" dirty="0">
                <a:latin typeface="+mn-ea"/>
                <a:ea typeface="+mn-ea"/>
              </a:rPr>
              <a:t> </a:t>
            </a:r>
            <a:r>
              <a:rPr lang="en-US" altLang="ko-KR" sz="1200" b="1" dirty="0" smtClean="0">
                <a:latin typeface="+mn-ea"/>
                <a:ea typeface="+mn-ea"/>
                <a:sym typeface="Wingdings 2"/>
              </a:rPr>
              <a:t> </a:t>
            </a:r>
            <a:r>
              <a:rPr lang="ko-KR" altLang="en-US" sz="1200" b="1" dirty="0" smtClean="0">
                <a:latin typeface="+mn-ea"/>
                <a:ea typeface="+mn-ea"/>
              </a:rPr>
              <a:t>파일 </a:t>
            </a:r>
            <a:r>
              <a:rPr lang="ko-KR" altLang="en-US" sz="1200" b="1" dirty="0">
                <a:latin typeface="+mn-ea"/>
                <a:ea typeface="+mn-ea"/>
              </a:rPr>
              <a:t>삭제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200" b="1" dirty="0">
                <a:latin typeface="+mn-ea"/>
                <a:ea typeface="+mn-ea"/>
              </a:rPr>
              <a:t>  이미지 목록에서 파일 삭제</a:t>
            </a:r>
            <a:r>
              <a:rPr lang="en-US" altLang="ko-KR" sz="1200" b="1" dirty="0"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latin typeface="+mn-ea"/>
                <a:ea typeface="+mn-ea"/>
              </a:rPr>
              <a:t>데이터 </a:t>
            </a:r>
            <a:r>
              <a:rPr lang="ko-KR" altLang="en-US" sz="1200" b="1" dirty="0">
                <a:latin typeface="+mn-ea"/>
                <a:ea typeface="+mn-ea"/>
              </a:rPr>
              <a:t>파일은 삭제할 수 없다</a:t>
            </a:r>
            <a:r>
              <a:rPr lang="en-US" altLang="ko-KR" sz="1200" b="1" dirty="0">
                <a:latin typeface="+mn-ea"/>
                <a:ea typeface="+mn-ea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200" b="1" dirty="0">
                <a:latin typeface="+mn-ea"/>
                <a:ea typeface="+mn-ea"/>
              </a:rPr>
              <a:t> </a:t>
            </a:r>
            <a:r>
              <a:rPr lang="en-US" altLang="ko-KR" sz="1200" b="1" dirty="0" smtClean="0">
                <a:latin typeface="+mn-ea"/>
                <a:ea typeface="+mn-ea"/>
                <a:sym typeface="Wingdings 2"/>
              </a:rPr>
              <a:t> </a:t>
            </a:r>
            <a:r>
              <a:rPr lang="ko-KR" altLang="en-US" sz="1200" b="1" dirty="0" smtClean="0">
                <a:latin typeface="+mn-ea"/>
                <a:ea typeface="+mn-ea"/>
              </a:rPr>
              <a:t>이미지 </a:t>
            </a:r>
            <a:r>
              <a:rPr lang="ko-KR" altLang="en-US" sz="1200" b="1" dirty="0">
                <a:latin typeface="+mn-ea"/>
                <a:ea typeface="+mn-ea"/>
              </a:rPr>
              <a:t>편집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200" b="1" dirty="0">
                <a:latin typeface="+mn-ea"/>
                <a:ea typeface="+mn-ea"/>
              </a:rPr>
              <a:t>  이미지를 편집할 수 있게 이미지 </a:t>
            </a:r>
            <a:r>
              <a:rPr lang="ko-KR" altLang="en-US" sz="1200" b="1" dirty="0" smtClean="0">
                <a:latin typeface="+mn-ea"/>
                <a:ea typeface="+mn-ea"/>
              </a:rPr>
              <a:t>편집프로그램을 </a:t>
            </a:r>
            <a:r>
              <a:rPr lang="ko-KR" altLang="en-US" sz="1200" b="1" dirty="0">
                <a:latin typeface="+mn-ea"/>
                <a:ea typeface="+mn-ea"/>
              </a:rPr>
              <a:t>실행한다</a:t>
            </a:r>
            <a:r>
              <a:rPr lang="en-US" altLang="ko-KR" sz="1200" b="1" dirty="0">
                <a:latin typeface="+mn-ea"/>
                <a:ea typeface="+mn-ea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200" b="1" dirty="0">
                <a:latin typeface="+mn-ea"/>
                <a:ea typeface="+mn-ea"/>
              </a:rPr>
              <a:t> </a:t>
            </a:r>
            <a:r>
              <a:rPr lang="en-US" altLang="ko-KR" sz="1200" b="1" dirty="0" smtClean="0">
                <a:latin typeface="+mn-ea"/>
                <a:ea typeface="+mn-ea"/>
                <a:sym typeface="Wingdings 2"/>
              </a:rPr>
              <a:t> </a:t>
            </a:r>
            <a:r>
              <a:rPr lang="ko-KR" altLang="en-US" sz="1200" b="1" dirty="0" smtClean="0">
                <a:latin typeface="+mn-ea"/>
                <a:ea typeface="+mn-ea"/>
              </a:rPr>
              <a:t>텍스트 </a:t>
            </a:r>
            <a:r>
              <a:rPr lang="ko-KR" altLang="en-US" sz="1200" b="1" dirty="0">
                <a:latin typeface="+mn-ea"/>
                <a:ea typeface="+mn-ea"/>
              </a:rPr>
              <a:t>편집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200" b="1" dirty="0">
                <a:latin typeface="+mn-ea"/>
                <a:ea typeface="+mn-ea"/>
              </a:rPr>
              <a:t>  </a:t>
            </a:r>
            <a:r>
              <a:rPr lang="ko-KR" altLang="en-US" sz="1200" b="1" dirty="0" smtClean="0">
                <a:latin typeface="+mn-ea"/>
                <a:ea typeface="+mn-ea"/>
              </a:rPr>
              <a:t>텍스</a:t>
            </a:r>
            <a:r>
              <a:rPr lang="ko-KR" altLang="en-US" sz="1200" b="1" dirty="0">
                <a:latin typeface="+mn-ea"/>
                <a:ea typeface="+mn-ea"/>
              </a:rPr>
              <a:t>트</a:t>
            </a:r>
            <a:r>
              <a:rPr lang="ko-KR" altLang="en-US" sz="1200" b="1" dirty="0" smtClean="0">
                <a:latin typeface="+mn-ea"/>
                <a:ea typeface="+mn-ea"/>
              </a:rPr>
              <a:t>를 </a:t>
            </a:r>
            <a:r>
              <a:rPr lang="ko-KR" altLang="en-US" sz="1200" b="1" dirty="0">
                <a:latin typeface="+mn-ea"/>
                <a:ea typeface="+mn-ea"/>
              </a:rPr>
              <a:t>편집할 수 있게 </a:t>
            </a:r>
            <a:r>
              <a:rPr lang="ko-KR" altLang="en-US" sz="1200" b="1" dirty="0" smtClean="0">
                <a:latin typeface="+mn-ea"/>
                <a:ea typeface="+mn-ea"/>
              </a:rPr>
              <a:t>텍스트 </a:t>
            </a:r>
            <a:r>
              <a:rPr lang="ko-KR" altLang="en-US" sz="1200" b="1" dirty="0">
                <a:latin typeface="+mn-ea"/>
                <a:ea typeface="+mn-ea"/>
              </a:rPr>
              <a:t>편집프로그램을 실행한다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</a:p>
        </p:txBody>
      </p:sp>
      <p:sp>
        <p:nvSpPr>
          <p:cNvPr id="29" name="갈매기형 수장 28"/>
          <p:cNvSpPr/>
          <p:nvPr/>
        </p:nvSpPr>
        <p:spPr>
          <a:xfrm>
            <a:off x="2210642" y="4207371"/>
            <a:ext cx="162018" cy="216024"/>
          </a:xfrm>
          <a:prstGeom prst="chevr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20489" y="4139555"/>
            <a:ext cx="1612182" cy="3903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31" name="그림 30" descr="Snap1.jpg"/>
          <p:cNvPicPr>
            <a:picLocks/>
          </p:cNvPicPr>
          <p:nvPr/>
        </p:nvPicPr>
        <p:blipFill rotWithShape="1">
          <a:blip r:embed="rId3" cstate="print"/>
          <a:srcRect l="62844" t="42579" r="30601" b="54583"/>
          <a:stretch/>
        </p:blipFill>
        <p:spPr>
          <a:xfrm>
            <a:off x="4407166" y="6047338"/>
            <a:ext cx="1028930" cy="288000"/>
          </a:xfrm>
          <a:prstGeom prst="rect">
            <a:avLst/>
          </a:prstGeom>
          <a:ln w="25400">
            <a:solidFill>
              <a:schemeClr val="tx2">
                <a:lumMod val="50000"/>
              </a:schemeClr>
            </a:solidFill>
          </a:ln>
        </p:spPr>
      </p:pic>
      <p:pic>
        <p:nvPicPr>
          <p:cNvPr id="32" name="그림 31" descr="Snap1.jpg"/>
          <p:cNvPicPr>
            <a:picLocks/>
          </p:cNvPicPr>
          <p:nvPr/>
        </p:nvPicPr>
        <p:blipFill rotWithShape="1">
          <a:blip r:embed="rId3" cstate="print"/>
          <a:srcRect l="32396" t="42391" r="62169" b="54649"/>
          <a:stretch/>
        </p:blipFill>
        <p:spPr>
          <a:xfrm>
            <a:off x="4495102" y="5249591"/>
            <a:ext cx="853059" cy="300361"/>
          </a:xfrm>
          <a:prstGeom prst="rect">
            <a:avLst/>
          </a:prstGeom>
          <a:ln w="25400">
            <a:solidFill>
              <a:schemeClr val="tx2">
                <a:lumMod val="50000"/>
              </a:schemeClr>
            </a:solidFill>
          </a:ln>
        </p:spPr>
      </p:pic>
      <p:pic>
        <p:nvPicPr>
          <p:cNvPr id="33" name="그림 32" descr="Snap1.jpg"/>
          <p:cNvPicPr>
            <a:picLocks/>
          </p:cNvPicPr>
          <p:nvPr/>
        </p:nvPicPr>
        <p:blipFill rotWithShape="1">
          <a:blip r:embed="rId3" cstate="print"/>
          <a:srcRect l="53198" t="42546" r="41367" b="54583"/>
          <a:stretch/>
        </p:blipFill>
        <p:spPr>
          <a:xfrm>
            <a:off x="4495102" y="5652983"/>
            <a:ext cx="853058" cy="291325"/>
          </a:xfrm>
          <a:prstGeom prst="rect">
            <a:avLst/>
          </a:prstGeom>
          <a:ln w="25400">
            <a:solidFill>
              <a:schemeClr val="tx2">
                <a:lumMod val="50000"/>
              </a:schemeClr>
            </a:solidFill>
          </a:ln>
        </p:spPr>
      </p:pic>
      <p:sp>
        <p:nvSpPr>
          <p:cNvPr id="34" name="직사각형 33"/>
          <p:cNvSpPr/>
          <p:nvPr/>
        </p:nvSpPr>
        <p:spPr>
          <a:xfrm>
            <a:off x="5597781" y="5248250"/>
            <a:ext cx="20527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latin typeface="+mn-ea"/>
                <a:ea typeface="+mn-ea"/>
              </a:rPr>
              <a:t>선택된 라인이 삭제 됩니다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5597781" y="5649507"/>
            <a:ext cx="23887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 smtClean="0">
                <a:latin typeface="+mn-ea"/>
                <a:ea typeface="+mn-ea"/>
              </a:rPr>
              <a:t>선택된 라인이 위로 이동합니다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</a:p>
        </p:txBody>
      </p:sp>
      <p:sp>
        <p:nvSpPr>
          <p:cNvPr id="36" name="갈매기형 수장 35"/>
          <p:cNvSpPr/>
          <p:nvPr/>
        </p:nvSpPr>
        <p:spPr>
          <a:xfrm>
            <a:off x="5550636" y="5726637"/>
            <a:ext cx="72008" cy="144016"/>
          </a:xfrm>
          <a:prstGeom prst="chevr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7" name="갈매기형 수장 36"/>
          <p:cNvSpPr/>
          <p:nvPr/>
        </p:nvSpPr>
        <p:spPr>
          <a:xfrm>
            <a:off x="5550636" y="5327763"/>
            <a:ext cx="72008" cy="144016"/>
          </a:xfrm>
          <a:prstGeom prst="chevr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8" name="갈매기형 수장 37"/>
          <p:cNvSpPr/>
          <p:nvPr/>
        </p:nvSpPr>
        <p:spPr>
          <a:xfrm>
            <a:off x="5550636" y="6119330"/>
            <a:ext cx="72008" cy="144016"/>
          </a:xfrm>
          <a:prstGeom prst="chevr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30014" y="5359233"/>
            <a:ext cx="3866243" cy="16601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5580112" y="6030400"/>
            <a:ext cx="25202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latin typeface="+mn-ea"/>
                <a:ea typeface="+mn-ea"/>
              </a:rPr>
              <a:t>선택된 라인이 아래로 이동합니다</a:t>
            </a:r>
            <a:r>
              <a:rPr lang="en-US" altLang="ko-KR" sz="1400" b="1" dirty="0" smtClean="0">
                <a:latin typeface="+mn-ea"/>
                <a:ea typeface="+mn-ea"/>
              </a:rPr>
              <a:t>.</a:t>
            </a:r>
            <a:endParaRPr lang="ko-KR" altLang="en-US" sz="1400" b="1" dirty="0">
              <a:latin typeface="+mn-ea"/>
              <a:ea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44755" y="1685340"/>
            <a:ext cx="5376925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1450" indent="-171450" algn="ctr">
              <a:buFont typeface="Wingdings 2"/>
              <a:buChar char="ä"/>
            </a:pPr>
            <a:r>
              <a:rPr lang="ko-KR" altLang="en-US" sz="1200" b="1" dirty="0" smtClean="0">
                <a:latin typeface="+mn-ea"/>
                <a:ea typeface="+mn-ea"/>
              </a:rPr>
              <a:t>이미지</a:t>
            </a:r>
            <a:r>
              <a:rPr lang="en-US" altLang="ko-KR" sz="1200" b="1" dirty="0" smtClean="0">
                <a:latin typeface="+mn-ea"/>
                <a:ea typeface="+mn-ea"/>
              </a:rPr>
              <a:t>(Bmp) ,</a:t>
            </a:r>
            <a:r>
              <a:rPr lang="en-US" altLang="ko-KR" sz="1200" b="1" dirty="0" smtClean="0">
                <a:latin typeface="+mn-ea"/>
              </a:rPr>
              <a:t> </a:t>
            </a:r>
            <a:r>
              <a:rPr lang="ko-KR" altLang="en-US" sz="1200" b="1" dirty="0" smtClean="0">
                <a:latin typeface="+mn-ea"/>
              </a:rPr>
              <a:t>데이터</a:t>
            </a:r>
            <a:r>
              <a:rPr lang="en-US" altLang="ko-KR" sz="1200" b="1" dirty="0" smtClean="0">
                <a:latin typeface="+mn-ea"/>
              </a:rPr>
              <a:t>(Bmp)</a:t>
            </a:r>
            <a:r>
              <a:rPr lang="ko-KR" altLang="en-US" sz="1200" b="1" dirty="0" smtClean="0">
                <a:latin typeface="+mn-ea"/>
                <a:ea typeface="+mn-ea"/>
              </a:rPr>
              <a:t> </a:t>
            </a:r>
            <a:endParaRPr lang="en-US" altLang="ko-KR" sz="1200" b="1" dirty="0">
              <a:latin typeface="+mn-ea"/>
            </a:endParaRPr>
          </a:p>
          <a:p>
            <a:pPr algn="ctr"/>
            <a:r>
              <a:rPr lang="ko-KR" altLang="en-US" sz="1200" b="1" dirty="0" smtClean="0">
                <a:latin typeface="+mn-ea"/>
                <a:ea typeface="+mn-ea"/>
              </a:rPr>
              <a:t>   각 항목의 클릭 선택으로 파일목록이 나타납니다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  <a:endParaRPr lang="ko-KR" altLang="en-US" sz="1200" b="1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D:\시연작업폴더\작업중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62"/>
          <a:stretch/>
        </p:blipFill>
        <p:spPr bwMode="auto">
          <a:xfrm>
            <a:off x="395288" y="2114742"/>
            <a:ext cx="3812846" cy="2613850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388" y="188640"/>
            <a:ext cx="5976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Part 1 .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전광판 운영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endParaRPr lang="ko-KR" altLang="en-US" sz="3600" b="1" dirty="0">
              <a:solidFill>
                <a:schemeClr val="tx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18581" y="2852936"/>
            <a:ext cx="927918" cy="64807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1898179" y="2242964"/>
            <a:ext cx="360040" cy="13338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95288" y="1516063"/>
            <a:ext cx="2520528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</a:t>
            </a:r>
            <a:r>
              <a:rPr lang="ko-KR" altLang="en-US" sz="2000" b="1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문안 스케줄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편집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 bwMode="auto">
          <a:xfrm>
            <a:off x="34925" y="908050"/>
            <a:ext cx="3384947" cy="5762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  </a:t>
            </a:r>
            <a:r>
              <a:rPr kumimoji="0" lang="ko-KR" altLang="en-US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스케줄 편집화면    </a:t>
            </a:r>
            <a:endParaRPr kumimoji="0" lang="ko-KR" altLang="en-US" sz="28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69374" y="63813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>
                <a:latin typeface="HY견고딕" pitchFamily="18" charset="-127"/>
                <a:ea typeface="HY견고딕" pitchFamily="18" charset="-127"/>
              </a:rPr>
              <a:t> 6</a:t>
            </a:r>
            <a:endParaRPr lang="ko-KR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3968" y="2093654"/>
            <a:ext cx="3744416" cy="2631490"/>
          </a:xfrm>
          <a:prstGeom prst="rect">
            <a:avLst/>
          </a:prstGeom>
          <a:noFill/>
          <a:ln w="25400"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 2" pitchFamily="18" charset="2"/>
              <a:buChar char="ä"/>
              <a:defRPr/>
            </a:pPr>
            <a:r>
              <a:rPr lang="ko-KR" altLang="en-US" sz="1400" b="1" dirty="0">
                <a:solidFill>
                  <a:srgbClr val="C00000"/>
                </a:solidFill>
                <a:latin typeface="+mn-ea"/>
                <a:ea typeface="+mn-ea"/>
              </a:rPr>
              <a:t> 문안 스케줄편집</a:t>
            </a:r>
            <a:endParaRPr lang="en-US" altLang="ko-KR" sz="1400" b="1" dirty="0">
              <a:solidFill>
                <a:srgbClr val="C00000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200" b="1" dirty="0">
                <a:latin typeface="+mn-ea"/>
                <a:ea typeface="+mn-ea"/>
              </a:rPr>
              <a:t> 1. </a:t>
            </a:r>
            <a:r>
              <a:rPr lang="ko-KR" altLang="en-US" sz="1200" b="1" dirty="0">
                <a:latin typeface="+mn-ea"/>
                <a:ea typeface="+mn-ea"/>
              </a:rPr>
              <a:t>문안을 스케줄에 등록하려면 </a:t>
            </a:r>
            <a:endParaRPr lang="en-US" altLang="ko-KR" sz="1200" b="1" dirty="0"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200" b="1" dirty="0">
                <a:solidFill>
                  <a:srgbClr val="C00000"/>
                </a:solidFill>
                <a:latin typeface="+mn-ea"/>
                <a:ea typeface="+mn-ea"/>
              </a:rPr>
              <a:t>   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  <a:ea typeface="+mn-ea"/>
              </a:rPr>
              <a:t>좌측 파일 선택의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해당 버튼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  <a:ea typeface="+mn-ea"/>
              </a:rPr>
              <a:t>클릭 후 </a:t>
            </a:r>
            <a:endParaRPr lang="en-US" altLang="ko-KR" sz="1200" b="1" dirty="0">
              <a:solidFill>
                <a:srgbClr val="C00000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200" b="1" dirty="0">
                <a:solidFill>
                  <a:srgbClr val="C00000"/>
                </a:solidFill>
                <a:latin typeface="+mn-ea"/>
                <a:ea typeface="+mn-ea"/>
              </a:rPr>
              <a:t>   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파일을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  <a:ea typeface="+mn-ea"/>
              </a:rPr>
              <a:t>선택한다</a:t>
            </a:r>
            <a:r>
              <a:rPr lang="en-US" altLang="ko-KR" sz="1200" b="1" dirty="0">
                <a:solidFill>
                  <a:srgbClr val="C00000"/>
                </a:solidFill>
                <a:latin typeface="+mn-ea"/>
                <a:ea typeface="+mn-ea"/>
              </a:rPr>
              <a:t>.</a:t>
            </a:r>
            <a:endParaRPr lang="en-US" altLang="ko-KR" sz="1200" b="1" dirty="0"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200" b="1" dirty="0">
                <a:latin typeface="+mn-ea"/>
                <a:ea typeface="+mn-ea"/>
              </a:rPr>
              <a:t> 2. </a:t>
            </a:r>
            <a:r>
              <a:rPr lang="ko-KR" altLang="en-US" sz="1200" b="1" dirty="0">
                <a:latin typeface="+mn-ea"/>
                <a:ea typeface="+mn-ea"/>
              </a:rPr>
              <a:t>파일 목록에서  표출하려는 </a:t>
            </a:r>
            <a:endParaRPr lang="en-US" altLang="ko-KR" sz="1200" b="1" dirty="0"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200" b="1" dirty="0">
                <a:solidFill>
                  <a:srgbClr val="C00000"/>
                </a:solidFill>
                <a:latin typeface="+mn-ea"/>
                <a:ea typeface="+mn-ea"/>
              </a:rPr>
              <a:t>   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파일을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  <a:ea typeface="+mn-ea"/>
              </a:rPr>
              <a:t>더블 클릭하여 스케줄에 등록</a:t>
            </a:r>
            <a:r>
              <a:rPr lang="ko-KR" altLang="en-US" sz="1200" b="1" dirty="0">
                <a:latin typeface="+mn-ea"/>
                <a:ea typeface="+mn-ea"/>
              </a:rPr>
              <a:t>한다</a:t>
            </a:r>
            <a:r>
              <a:rPr lang="en-US" altLang="ko-KR" sz="1200" b="1" dirty="0">
                <a:latin typeface="+mn-ea"/>
                <a:ea typeface="+mn-ea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200" b="1" dirty="0">
                <a:latin typeface="+mn-ea"/>
                <a:ea typeface="+mn-ea"/>
              </a:rPr>
              <a:t> 3.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효과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  <a:ea typeface="+mn-ea"/>
              </a:rPr>
              <a:t>/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속도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  <a:ea typeface="+mn-ea"/>
              </a:rPr>
              <a:t>/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시간을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  <a:ea typeface="+mn-ea"/>
              </a:rPr>
              <a:t>조정</a:t>
            </a:r>
            <a:r>
              <a:rPr lang="ko-KR" altLang="en-US" sz="1200" b="1" dirty="0">
                <a:latin typeface="+mn-ea"/>
                <a:ea typeface="+mn-ea"/>
              </a:rPr>
              <a:t>한다</a:t>
            </a:r>
            <a:r>
              <a:rPr lang="en-US" altLang="ko-KR" sz="1200" b="1" dirty="0">
                <a:latin typeface="+mn-ea"/>
                <a:ea typeface="+mn-ea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200" b="1" dirty="0">
                <a:latin typeface="+mn-ea"/>
                <a:ea typeface="+mn-ea"/>
              </a:rPr>
              <a:t>    (</a:t>
            </a:r>
            <a:r>
              <a:rPr lang="ko-KR" altLang="en-US" sz="1200" b="1" dirty="0">
                <a:latin typeface="+mn-ea"/>
                <a:ea typeface="+mn-ea"/>
              </a:rPr>
              <a:t>해당 칸을 클릭하면 조정 목록 생성</a:t>
            </a:r>
            <a:r>
              <a:rPr lang="en-US" altLang="ko-KR" sz="1200" b="1" dirty="0">
                <a:latin typeface="+mn-ea"/>
                <a:ea typeface="+mn-ea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200" b="1" dirty="0">
                <a:latin typeface="+mn-ea"/>
                <a:ea typeface="+mn-ea"/>
              </a:rPr>
              <a:t> 4. </a:t>
            </a:r>
            <a:r>
              <a:rPr lang="ko-KR" altLang="en-US" sz="1200" b="1" dirty="0" smtClean="0">
                <a:latin typeface="+mn-ea"/>
                <a:ea typeface="+mn-ea"/>
              </a:rPr>
              <a:t>라인 </a:t>
            </a:r>
            <a:r>
              <a:rPr lang="ko-KR" altLang="en-US" sz="1200" b="1" dirty="0">
                <a:latin typeface="+mn-ea"/>
                <a:ea typeface="+mn-ea"/>
              </a:rPr>
              <a:t>편집이 끝나면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스케줄 전송을 클릭</a:t>
            </a:r>
            <a:r>
              <a:rPr lang="ko-KR" altLang="en-US" sz="1200" b="1" dirty="0" smtClean="0">
                <a:latin typeface="+mn-ea"/>
                <a:ea typeface="+mn-ea"/>
              </a:rPr>
              <a:t>한다</a:t>
            </a:r>
            <a:r>
              <a:rPr lang="en-US" altLang="ko-KR" sz="1200" b="1" dirty="0">
                <a:latin typeface="+mn-ea"/>
                <a:ea typeface="+mn-ea"/>
              </a:rPr>
              <a:t>. </a:t>
            </a:r>
          </a:p>
        </p:txBody>
      </p:sp>
      <p:pic>
        <p:nvPicPr>
          <p:cNvPr id="34" name="그림 33" descr="22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1882" y="5589860"/>
            <a:ext cx="488378" cy="935484"/>
          </a:xfrm>
          <a:prstGeom prst="rect">
            <a:avLst/>
          </a:prstGeom>
          <a:ln w="25400">
            <a:solidFill>
              <a:schemeClr val="tx2">
                <a:lumMod val="50000"/>
              </a:schemeClr>
            </a:solidFill>
          </a:ln>
        </p:spPr>
      </p:pic>
      <p:pic>
        <p:nvPicPr>
          <p:cNvPr id="35" name="그림 34" descr="333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0820" y="5582588"/>
            <a:ext cx="635579" cy="935484"/>
          </a:xfrm>
          <a:prstGeom prst="rect">
            <a:avLst/>
          </a:prstGeom>
          <a:ln w="25400">
            <a:solidFill>
              <a:schemeClr val="tx2">
                <a:lumMod val="50000"/>
              </a:schemeClr>
            </a:solidFill>
          </a:ln>
        </p:spPr>
      </p:pic>
      <p:pic>
        <p:nvPicPr>
          <p:cNvPr id="36" name="그림 35" descr="2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06312" y="5582587"/>
            <a:ext cx="1543549" cy="935484"/>
          </a:xfrm>
          <a:prstGeom prst="rect">
            <a:avLst/>
          </a:prstGeom>
          <a:ln w="25400">
            <a:solidFill>
              <a:schemeClr val="tx2">
                <a:lumMod val="50000"/>
              </a:schemeClr>
            </a:solidFill>
          </a:ln>
        </p:spPr>
      </p:pic>
      <p:sp>
        <p:nvSpPr>
          <p:cNvPr id="37" name="TextBox 36"/>
          <p:cNvSpPr txBox="1"/>
          <p:nvPr/>
        </p:nvSpPr>
        <p:spPr>
          <a:xfrm>
            <a:off x="379412" y="4840585"/>
            <a:ext cx="7648821" cy="27699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200" b="1" dirty="0" smtClean="0">
                <a:latin typeface="+mn-ea"/>
                <a:sym typeface="Wingdings 2"/>
              </a:rPr>
              <a:t> </a:t>
            </a:r>
            <a:r>
              <a:rPr lang="ko-KR" altLang="en-US" sz="1200" b="1" dirty="0">
                <a:latin typeface="+mn-ea"/>
              </a:rPr>
              <a:t>효과</a:t>
            </a:r>
            <a:r>
              <a:rPr lang="en-US" altLang="ko-KR" sz="1200" b="1" dirty="0">
                <a:latin typeface="+mn-ea"/>
              </a:rPr>
              <a:t> / </a:t>
            </a:r>
            <a:r>
              <a:rPr lang="ko-KR" altLang="en-US" sz="1200" b="1" dirty="0">
                <a:latin typeface="+mn-ea"/>
              </a:rPr>
              <a:t>속도</a:t>
            </a:r>
            <a:r>
              <a:rPr lang="en-US" altLang="ko-KR" sz="1200" b="1" dirty="0">
                <a:latin typeface="+mn-ea"/>
              </a:rPr>
              <a:t> / </a:t>
            </a:r>
            <a:r>
              <a:rPr lang="ko-KR" altLang="en-US" sz="1200" b="1" dirty="0" smtClean="0">
                <a:latin typeface="+mn-ea"/>
              </a:rPr>
              <a:t>시간  각 </a:t>
            </a:r>
            <a:r>
              <a:rPr lang="ko-KR" altLang="en-US" sz="1200" b="1" dirty="0">
                <a:latin typeface="+mn-ea"/>
              </a:rPr>
              <a:t>라인의 칸을 클릭 하면 이와 같은 목록이 </a:t>
            </a:r>
            <a:r>
              <a:rPr lang="ko-KR" altLang="en-US" sz="1200" b="1" dirty="0" smtClean="0">
                <a:latin typeface="+mn-ea"/>
              </a:rPr>
              <a:t>나타납니다</a:t>
            </a:r>
            <a:r>
              <a:rPr lang="en-US" altLang="ko-KR" sz="1200" b="1" dirty="0">
                <a:latin typeface="+mn-ea"/>
              </a:rPr>
              <a:t>.</a:t>
            </a:r>
            <a:endParaRPr lang="ko-KR" altLang="en-US" sz="1200" b="1" dirty="0">
              <a:latin typeface="+mn-ea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2395353" y="5231846"/>
            <a:ext cx="504057" cy="276999"/>
            <a:chOff x="5301604" y="827187"/>
            <a:chExt cx="504057" cy="276999"/>
          </a:xfrm>
        </p:grpSpPr>
        <p:sp>
          <p:nvSpPr>
            <p:cNvPr id="39" name="모서리가 둥근 사각형 설명선 38"/>
            <p:cNvSpPr/>
            <p:nvPr/>
          </p:nvSpPr>
          <p:spPr>
            <a:xfrm>
              <a:off x="5301604" y="834753"/>
              <a:ext cx="494531" cy="269433"/>
            </a:xfrm>
            <a:prstGeom prst="wedgeRoundRectCallout">
              <a:avLst>
                <a:gd name="adj1" fmla="val 37747"/>
                <a:gd name="adj2" fmla="val 69084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301605" y="827187"/>
              <a:ext cx="50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latin typeface="+mn-ea"/>
                  <a:ea typeface="+mn-ea"/>
                </a:rPr>
                <a:t>속도</a:t>
              </a:r>
              <a:endParaRPr lang="ko-KR" altLang="en-US" sz="1200" b="1" dirty="0">
                <a:latin typeface="+mn-ea"/>
                <a:ea typeface="+mn-ea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395536" y="5228064"/>
            <a:ext cx="504057" cy="276999"/>
            <a:chOff x="5997059" y="769550"/>
            <a:chExt cx="504057" cy="276999"/>
          </a:xfrm>
        </p:grpSpPr>
        <p:sp>
          <p:nvSpPr>
            <p:cNvPr id="42" name="모서리가 둥근 사각형 설명선 41"/>
            <p:cNvSpPr/>
            <p:nvPr/>
          </p:nvSpPr>
          <p:spPr>
            <a:xfrm>
              <a:off x="5997059" y="777116"/>
              <a:ext cx="494531" cy="269433"/>
            </a:xfrm>
            <a:prstGeom prst="wedgeRoundRectCallout">
              <a:avLst>
                <a:gd name="adj1" fmla="val 37747"/>
                <a:gd name="adj2" fmla="val 69084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997060" y="769550"/>
              <a:ext cx="50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latin typeface="+mn-ea"/>
                  <a:ea typeface="+mn-ea"/>
                </a:rPr>
                <a:t>효과</a:t>
              </a:r>
              <a:endParaRPr lang="ko-KR" altLang="en-US" sz="1200" b="1" dirty="0">
                <a:latin typeface="+mn-ea"/>
                <a:ea typeface="+mn-ea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3347864" y="5235080"/>
            <a:ext cx="504057" cy="276999"/>
            <a:chOff x="6699076" y="710154"/>
            <a:chExt cx="504057" cy="276999"/>
          </a:xfrm>
        </p:grpSpPr>
        <p:sp>
          <p:nvSpPr>
            <p:cNvPr id="45" name="모서리가 둥근 사각형 설명선 44"/>
            <p:cNvSpPr/>
            <p:nvPr/>
          </p:nvSpPr>
          <p:spPr>
            <a:xfrm>
              <a:off x="6699076" y="717720"/>
              <a:ext cx="494531" cy="269433"/>
            </a:xfrm>
            <a:prstGeom prst="wedgeRoundRectCallout">
              <a:avLst>
                <a:gd name="adj1" fmla="val 37747"/>
                <a:gd name="adj2" fmla="val 69084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699077" y="710154"/>
              <a:ext cx="50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latin typeface="+mn-ea"/>
                  <a:ea typeface="+mn-ea"/>
                </a:rPr>
                <a:t>시간</a:t>
              </a:r>
              <a:endParaRPr lang="ko-KR" altLang="en-US" sz="1200" b="1" dirty="0">
                <a:latin typeface="+mn-ea"/>
                <a:ea typeface="+mn-ea"/>
              </a:endParaRPr>
            </a:p>
          </p:txBody>
        </p:sp>
      </p:grpSp>
      <p:sp>
        <p:nvSpPr>
          <p:cNvPr id="47" name="직사각형 46"/>
          <p:cNvSpPr/>
          <p:nvPr/>
        </p:nvSpPr>
        <p:spPr>
          <a:xfrm>
            <a:off x="4860031" y="5271591"/>
            <a:ext cx="3168203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 dirty="0" smtClean="0">
                <a:latin typeface="+mn-ea"/>
              </a:rPr>
              <a:t> </a:t>
            </a:r>
            <a:r>
              <a:rPr lang="en-US" altLang="ko-KR" sz="1200" b="1" dirty="0">
                <a:solidFill>
                  <a:srgbClr val="002060"/>
                </a:solidFill>
                <a:latin typeface="+mn-ea"/>
                <a:sym typeface="Wingdings 2"/>
              </a:rPr>
              <a:t> </a:t>
            </a:r>
            <a:r>
              <a:rPr lang="ko-KR" altLang="en-US" sz="1200" b="1" dirty="0">
                <a:solidFill>
                  <a:srgbClr val="002060"/>
                </a:solidFill>
                <a:latin typeface="+mn-ea"/>
              </a:rPr>
              <a:t>전광판의 밝기 시간이 맞지 않는 경우 </a:t>
            </a:r>
            <a:endParaRPr lang="en-US" altLang="ko-KR" sz="1200" b="1" dirty="0">
              <a:solidFill>
                <a:srgbClr val="002060"/>
              </a:solidFill>
              <a:latin typeface="+mn-ea"/>
            </a:endParaRPr>
          </a:p>
          <a:p>
            <a:pPr>
              <a:defRPr/>
            </a:pPr>
            <a:r>
              <a:rPr lang="ko-KR" altLang="en-US" sz="1200" b="1" dirty="0">
                <a:latin typeface="+mn-ea"/>
              </a:rPr>
              <a:t>    시간 전송 버튼을 눌러 시간을 전송한다</a:t>
            </a:r>
            <a:r>
              <a:rPr lang="en-US" altLang="ko-KR" sz="1200" b="1" dirty="0">
                <a:latin typeface="+mn-ea"/>
              </a:rPr>
              <a:t>.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46499" y="213285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C00000"/>
                </a:solidFill>
                <a:sym typeface="Wingdings 2"/>
              </a:rPr>
              <a:t></a:t>
            </a:r>
            <a:endParaRPr lang="ko-KR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시연작업폴더\작업중\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6"/>
          <a:stretch/>
        </p:blipFill>
        <p:spPr bwMode="auto">
          <a:xfrm>
            <a:off x="417811" y="3068960"/>
            <a:ext cx="7202908" cy="3179480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388" y="188640"/>
            <a:ext cx="5976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Part 1 .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전광판 운영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endParaRPr lang="ko-KR" altLang="en-US" sz="3600" b="1" dirty="0">
              <a:solidFill>
                <a:schemeClr val="tx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288" y="1516063"/>
            <a:ext cx="25925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</a:t>
            </a:r>
            <a:r>
              <a:rPr lang="ko-KR" altLang="en-US" sz="2000" b="1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데이터 배경 편집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 bwMode="auto">
          <a:xfrm>
            <a:off x="34925" y="908050"/>
            <a:ext cx="4393059" cy="5762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  </a:t>
            </a:r>
            <a:r>
              <a:rPr kumimoji="0" lang="ko-KR" altLang="en-US" sz="2800" b="1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데이터 배경편집 화면    </a:t>
            </a:r>
            <a:endParaRPr kumimoji="0" lang="ko-KR" altLang="en-US" sz="28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95288" y="2147392"/>
            <a:ext cx="7234956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600" b="1" dirty="0">
                <a:latin typeface="+mn-ea"/>
              </a:rPr>
              <a:t> </a:t>
            </a:r>
            <a:r>
              <a:rPr lang="ko-KR" altLang="en-US" sz="1600" b="1" dirty="0" smtClean="0">
                <a:latin typeface="Adobe 고딕 Std B"/>
                <a:ea typeface="Adobe 고딕 Std B"/>
              </a:rPr>
              <a:t>❖ </a:t>
            </a:r>
            <a:r>
              <a:rPr lang="ko-KR" altLang="en-US" sz="1600" b="1" dirty="0" smtClean="0">
                <a:latin typeface="+mn-ea"/>
              </a:rPr>
              <a:t>데이터를 표출할 배경 이미지를 편집하는 창입니다</a:t>
            </a:r>
            <a:r>
              <a:rPr lang="en-US" altLang="ko-KR" sz="1600" b="1" dirty="0" smtClean="0">
                <a:latin typeface="+mn-ea"/>
              </a:rPr>
              <a:t>.</a:t>
            </a:r>
          </a:p>
          <a:p>
            <a:pPr algn="ctr">
              <a:defRPr/>
            </a:pPr>
            <a:r>
              <a:rPr lang="ko-KR" altLang="en-US" sz="1400" b="1" dirty="0" smtClean="0">
                <a:latin typeface="+mn-ea"/>
              </a:rPr>
              <a:t>기존에 저장된 이미</a:t>
            </a:r>
            <a:r>
              <a:rPr lang="ko-KR" altLang="en-US" sz="1400" b="1" dirty="0">
                <a:latin typeface="+mn-ea"/>
              </a:rPr>
              <a:t>지</a:t>
            </a:r>
            <a:r>
              <a:rPr lang="ko-KR" altLang="en-US" sz="1400" b="1" dirty="0" smtClean="0">
                <a:latin typeface="+mn-ea"/>
              </a:rPr>
              <a:t>를 불러오거나</a:t>
            </a:r>
            <a:r>
              <a:rPr lang="en-US" altLang="ko-KR" sz="1400" b="1" dirty="0" smtClean="0">
                <a:latin typeface="+mn-ea"/>
              </a:rPr>
              <a:t>, </a:t>
            </a:r>
            <a:r>
              <a:rPr lang="ko-KR" altLang="en-US" sz="1400" b="1" dirty="0" smtClean="0">
                <a:latin typeface="+mn-ea"/>
              </a:rPr>
              <a:t>직접 텍스트를 입력할 수 있습니다</a:t>
            </a:r>
            <a:r>
              <a:rPr lang="en-US" altLang="ko-KR" sz="1400" b="1" dirty="0" smtClean="0">
                <a:latin typeface="+mn-ea"/>
              </a:rPr>
              <a:t>.</a:t>
            </a:r>
          </a:p>
          <a:p>
            <a:pPr algn="ctr">
              <a:defRPr/>
            </a:pPr>
            <a:r>
              <a:rPr lang="ko-KR" altLang="en-US" sz="1400" b="1" dirty="0" smtClean="0">
                <a:latin typeface="+mn-ea"/>
              </a:rPr>
              <a:t>작성 중인 배경 이미지는 전광판 표출이미지 창을 통해 확인할 수 있습니다</a:t>
            </a:r>
            <a:r>
              <a:rPr lang="en-US" altLang="ko-KR" sz="1400" b="1" dirty="0" smtClean="0">
                <a:latin typeface="+mn-ea"/>
              </a:rPr>
              <a:t>. 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69374" y="63813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>
                <a:latin typeface="HY견고딕" pitchFamily="18" charset="-127"/>
                <a:ea typeface="HY견고딕" pitchFamily="18" charset="-127"/>
              </a:rPr>
              <a:t> 7</a:t>
            </a:r>
            <a:endParaRPr lang="ko-KR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813867" y="3064809"/>
            <a:ext cx="576064" cy="13338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0328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D:\시연작업폴더\작업중\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6" b="17666"/>
          <a:stretch/>
        </p:blipFill>
        <p:spPr bwMode="auto">
          <a:xfrm>
            <a:off x="457770" y="2215883"/>
            <a:ext cx="7680970" cy="2594242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388" y="188640"/>
            <a:ext cx="5976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Part 1 .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전광판 운영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endParaRPr lang="ko-KR" altLang="en-US" sz="3600" b="1" dirty="0">
              <a:solidFill>
                <a:schemeClr val="tx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288" y="1516063"/>
            <a:ext cx="25925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</a:t>
            </a:r>
            <a:r>
              <a:rPr lang="ko-KR" altLang="en-US" sz="2000" b="1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데이터 배경 편집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 bwMode="auto">
          <a:xfrm>
            <a:off x="34925" y="908050"/>
            <a:ext cx="4393059" cy="5762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  </a:t>
            </a:r>
            <a:r>
              <a:rPr kumimoji="0" lang="ko-KR" altLang="en-US" sz="2800" b="1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데이터 배경편집 화면    </a:t>
            </a:r>
            <a:endParaRPr kumimoji="0" lang="ko-KR" altLang="en-US" sz="28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69374" y="63813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8</a:t>
            </a:r>
            <a:endParaRPr lang="ko-KR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362" y="2274963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Adobe 고딕 Std B"/>
                <a:ea typeface="Adobe 고딕 Std B"/>
              </a:rPr>
              <a:t>❶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7504" y="3126218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C00000"/>
                </a:solidFill>
                <a:latin typeface="Adobe 고딕 Std B"/>
                <a:ea typeface="Adobe 고딕 Std B"/>
              </a:rPr>
              <a:t>❷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70770" y="2542967"/>
            <a:ext cx="504056" cy="33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Adobe 고딕 Std B"/>
                <a:ea typeface="Adobe 고딕 Std B"/>
              </a:rPr>
              <a:t>❸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2123728" y="4366265"/>
            <a:ext cx="5400600" cy="4308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100" b="1" dirty="0">
                <a:latin typeface="+mn-ea"/>
              </a:rPr>
              <a:t>▶</a:t>
            </a:r>
            <a:r>
              <a:rPr lang="ko-KR" altLang="en-US" sz="1100" b="1" dirty="0" smtClean="0">
                <a:latin typeface="+mn-ea"/>
                <a:ea typeface="+mn-ea"/>
              </a:rPr>
              <a:t>미리 보기 창의 스크롤 바를 이용해서 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  <a:ea typeface="+mn-ea"/>
              </a:rPr>
              <a:t>텍스트의 위치를 설정</a:t>
            </a:r>
            <a:r>
              <a:rPr lang="ko-KR" altLang="en-US" sz="1100" b="1" dirty="0" smtClean="0">
                <a:latin typeface="+mn-ea"/>
                <a:ea typeface="+mn-ea"/>
              </a:rPr>
              <a:t>할 수 있습니다</a:t>
            </a:r>
            <a:r>
              <a:rPr lang="en-US" altLang="ko-KR" sz="1100" b="1" dirty="0" smtClean="0">
                <a:latin typeface="+mn-ea"/>
              </a:rPr>
              <a:t>.</a:t>
            </a:r>
          </a:p>
          <a:p>
            <a:pPr>
              <a:defRPr/>
            </a:pPr>
            <a:r>
              <a:rPr lang="en-US" altLang="ko-KR" sz="1100" b="1" dirty="0" smtClean="0">
                <a:latin typeface="+mn-ea"/>
              </a:rPr>
              <a:t>▶</a:t>
            </a:r>
            <a:r>
              <a:rPr lang="ko-KR" altLang="en-US" sz="1100" b="1" dirty="0" smtClean="0">
                <a:latin typeface="+mn-ea"/>
              </a:rPr>
              <a:t>전광판 표출 이미지를 통해서</a:t>
            </a:r>
            <a:r>
              <a:rPr lang="en-US" altLang="ko-KR" sz="1100" b="1" dirty="0">
                <a:latin typeface="+mn-ea"/>
              </a:rPr>
              <a:t> 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수정 </a:t>
            </a:r>
            <a:r>
              <a:rPr lang="en-US" altLang="ko-KR" sz="1100" b="1" dirty="0" smtClean="0">
                <a:solidFill>
                  <a:srgbClr val="C00000"/>
                </a:solidFill>
                <a:latin typeface="+mn-ea"/>
              </a:rPr>
              <a:t>&amp; 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작성된 데이터 내용을 확인 </a:t>
            </a:r>
            <a:r>
              <a:rPr lang="ko-KR" altLang="en-US" sz="1100" b="1" dirty="0" smtClean="0">
                <a:latin typeface="+mn-ea"/>
              </a:rPr>
              <a:t>할 수 있습니다</a:t>
            </a:r>
            <a:r>
              <a:rPr lang="en-US" altLang="ko-KR" sz="1100" b="1" dirty="0" smtClean="0">
                <a:latin typeface="+mn-ea"/>
              </a:rPr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79651" y="4101822"/>
            <a:ext cx="3684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스크롤 바를 이용하여 위치를 설정할 수 있습니다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2" name="이등변 삼각형 1"/>
          <p:cNvSpPr/>
          <p:nvPr/>
        </p:nvSpPr>
        <p:spPr>
          <a:xfrm>
            <a:off x="2180878" y="4173829"/>
            <a:ext cx="146398" cy="121545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이등변 삼각형 19"/>
          <p:cNvSpPr/>
          <p:nvPr/>
        </p:nvSpPr>
        <p:spPr>
          <a:xfrm rot="16200000">
            <a:off x="4149996" y="3527884"/>
            <a:ext cx="146398" cy="121545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23863" y="4996333"/>
            <a:ext cx="7733927" cy="138499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b="1" dirty="0" smtClean="0">
                <a:latin typeface="+mn-ea"/>
                <a:ea typeface="+mn-ea"/>
              </a:rPr>
              <a:t>화면선택 </a:t>
            </a:r>
            <a:r>
              <a:rPr lang="en-US" altLang="ko-KR" sz="1200" b="1" dirty="0" smtClean="0">
                <a:latin typeface="+mn-ea"/>
                <a:ea typeface="+mn-ea"/>
              </a:rPr>
              <a:t>= </a:t>
            </a:r>
            <a:r>
              <a:rPr lang="ko-KR" altLang="en-US" sz="1200" b="1" dirty="0" smtClean="0">
                <a:latin typeface="+mn-ea"/>
                <a:ea typeface="+mn-ea"/>
              </a:rPr>
              <a:t>데이터 파일의 화면을 선택합니다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b="1" dirty="0" smtClean="0">
                <a:latin typeface="+mn-ea"/>
                <a:ea typeface="+mn-ea"/>
              </a:rPr>
              <a:t>텍스트목록 </a:t>
            </a:r>
            <a:r>
              <a:rPr lang="en-US" altLang="ko-KR" sz="1200" b="1" dirty="0" smtClean="0">
                <a:latin typeface="+mn-ea"/>
                <a:ea typeface="+mn-ea"/>
              </a:rPr>
              <a:t>= </a:t>
            </a:r>
            <a:r>
              <a:rPr lang="ko-KR" altLang="en-US" sz="1200" b="1" dirty="0" smtClean="0">
                <a:latin typeface="+mn-ea"/>
                <a:ea typeface="+mn-ea"/>
              </a:rPr>
              <a:t>화면에 표시할 텍스트의 목록을 보여줍니다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  <a:r>
              <a:rPr lang="ko-KR" altLang="en-US" sz="1200" b="1" dirty="0" smtClean="0"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텍스트를 선택</a:t>
            </a:r>
            <a:r>
              <a:rPr lang="ko-KR" altLang="en-US" sz="1200" b="1" dirty="0" smtClean="0">
                <a:solidFill>
                  <a:schemeClr val="tx1"/>
                </a:solidFill>
                <a:latin typeface="+mn-ea"/>
                <a:ea typeface="+mn-ea"/>
              </a:rPr>
              <a:t>하여 속성을 수정할 수 있습니다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  <a:ea typeface="+mn-ea"/>
              </a:rPr>
              <a:t>.</a:t>
            </a:r>
          </a:p>
          <a:p>
            <a:pPr marL="228600" indent="-228600">
              <a:buAutoNum type="arabicPeriod"/>
            </a:pPr>
            <a:r>
              <a:rPr lang="ko-KR" altLang="en-US" sz="1200" b="1" dirty="0" smtClean="0">
                <a:latin typeface="+mn-ea"/>
              </a:rPr>
              <a:t>입력된 텍스트의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글꼴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  <a:ea typeface="+mn-ea"/>
              </a:rPr>
              <a:t>/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크기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  <a:ea typeface="+mn-ea"/>
              </a:rPr>
              <a:t>/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색상을 지정</a:t>
            </a:r>
            <a:r>
              <a:rPr lang="ko-KR" altLang="en-US" sz="1200" b="1" dirty="0" smtClean="0">
                <a:latin typeface="+mn-ea"/>
                <a:ea typeface="+mn-ea"/>
              </a:rPr>
              <a:t>합니다</a:t>
            </a:r>
            <a:r>
              <a:rPr lang="en-US" altLang="ko-KR" sz="1200" b="1" dirty="0" smtClean="0">
                <a:latin typeface="+mn-ea"/>
                <a:ea typeface="+mn-ea"/>
              </a:rPr>
              <a:t>. (</a:t>
            </a:r>
            <a:r>
              <a:rPr lang="ko-KR" altLang="en-US" sz="1200" b="1" dirty="0" smtClean="0">
                <a:latin typeface="+mn-ea"/>
                <a:ea typeface="+mn-ea"/>
              </a:rPr>
              <a:t>텍스트는 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  <a:ea typeface="+mn-ea"/>
              </a:rPr>
              <a:t>TEXT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란에 입력 </a:t>
            </a:r>
            <a:r>
              <a:rPr lang="ko-KR" altLang="en-US" sz="1200" b="1" dirty="0" smtClean="0">
                <a:latin typeface="+mn-ea"/>
                <a:ea typeface="+mn-ea"/>
              </a:rPr>
              <a:t>합니다</a:t>
            </a:r>
            <a:r>
              <a:rPr lang="en-US" altLang="ko-KR" sz="1200" b="1" dirty="0" smtClean="0">
                <a:latin typeface="+mn-ea"/>
                <a:ea typeface="+mn-ea"/>
              </a:rPr>
              <a:t>.)</a:t>
            </a:r>
          </a:p>
          <a:p>
            <a:r>
              <a:rPr lang="en-US" altLang="ko-KR" sz="1200" b="1" dirty="0" smtClean="0">
                <a:latin typeface="+mn-ea"/>
                <a:ea typeface="+mn-ea"/>
              </a:rPr>
              <a:t>4.  </a:t>
            </a:r>
            <a:r>
              <a:rPr lang="ko-KR" altLang="en-US" sz="1200" b="1" dirty="0" smtClean="0">
                <a:latin typeface="+mn-ea"/>
                <a:ea typeface="+mn-ea"/>
              </a:rPr>
              <a:t>텍스트의 위치를 보면서 하단과 우측에 있는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스크롤 바를 이용하여 텍스트의 위치를 설정 </a:t>
            </a:r>
            <a:r>
              <a:rPr lang="ko-KR" altLang="en-US" sz="1200" b="1" dirty="0">
                <a:latin typeface="+mn-ea"/>
                <a:ea typeface="+mn-ea"/>
              </a:rPr>
              <a:t>합</a:t>
            </a:r>
            <a:r>
              <a:rPr lang="ko-KR" altLang="en-US" sz="1200" b="1" dirty="0" smtClean="0">
                <a:latin typeface="+mn-ea"/>
                <a:ea typeface="+mn-ea"/>
              </a:rPr>
              <a:t>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sz="1200" b="1" dirty="0" smtClean="0">
                <a:latin typeface="+mn-ea"/>
                <a:ea typeface="+mn-ea"/>
              </a:rPr>
              <a:t>5.  </a:t>
            </a:r>
            <a:r>
              <a:rPr lang="ko-KR" altLang="en-US" sz="1200" b="1" dirty="0" smtClean="0">
                <a:latin typeface="+mn-ea"/>
                <a:ea typeface="+mn-ea"/>
              </a:rPr>
              <a:t>수정 작업한 데이터를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수정 버튼을 눌러 저장</a:t>
            </a:r>
            <a:r>
              <a:rPr lang="ko-KR" altLang="en-US" sz="1200" b="1" dirty="0" smtClean="0">
                <a:latin typeface="+mn-ea"/>
                <a:ea typeface="+mn-ea"/>
              </a:rPr>
              <a:t>합니다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sz="1050" b="1" dirty="0">
                <a:latin typeface="+mn-ea"/>
                <a:ea typeface="+mn-ea"/>
              </a:rPr>
              <a:t> </a:t>
            </a:r>
            <a:r>
              <a:rPr lang="en-US" altLang="ko-KR" sz="1050" b="1" dirty="0" smtClean="0">
                <a:latin typeface="+mn-ea"/>
                <a:ea typeface="+mn-ea"/>
              </a:rPr>
              <a:t>    </a:t>
            </a:r>
            <a:r>
              <a:rPr lang="ko-KR" altLang="en-US" sz="1200" b="1" dirty="0" smtClean="0">
                <a:latin typeface="+mn-ea"/>
                <a:ea typeface="+mn-ea"/>
              </a:rPr>
              <a:t>추가</a:t>
            </a:r>
            <a:r>
              <a:rPr lang="en-US" altLang="ko-KR" sz="1200" b="1" dirty="0" smtClean="0">
                <a:latin typeface="+mn-ea"/>
                <a:ea typeface="+mn-ea"/>
              </a:rPr>
              <a:t>/</a:t>
            </a:r>
            <a:r>
              <a:rPr lang="ko-KR" altLang="en-US" sz="1200" b="1" dirty="0" smtClean="0">
                <a:latin typeface="+mn-ea"/>
                <a:ea typeface="+mn-ea"/>
              </a:rPr>
              <a:t>수정한 데이</a:t>
            </a:r>
            <a:r>
              <a:rPr lang="ko-KR" altLang="en-US" sz="1200" b="1" dirty="0">
                <a:latin typeface="+mn-ea"/>
                <a:ea typeface="+mn-ea"/>
              </a:rPr>
              <a:t>터</a:t>
            </a:r>
            <a:r>
              <a:rPr lang="ko-KR" altLang="en-US" sz="1200" b="1" dirty="0" smtClean="0">
                <a:latin typeface="+mn-ea"/>
                <a:ea typeface="+mn-ea"/>
              </a:rPr>
              <a:t>는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등록 버튼을 눌러 추가등록과 삭제버튼을 눌러 삭제</a:t>
            </a:r>
            <a:r>
              <a:rPr lang="ko-KR" altLang="en-US" sz="1200" b="1" dirty="0" smtClean="0">
                <a:latin typeface="+mn-ea"/>
                <a:ea typeface="+mn-ea"/>
              </a:rPr>
              <a:t>할 수 있습니다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sz="1200" b="1" dirty="0" smtClean="0">
                <a:latin typeface="+mn-ea"/>
                <a:ea typeface="+mn-ea"/>
              </a:rPr>
              <a:t>6.  </a:t>
            </a:r>
            <a:r>
              <a:rPr lang="ko-KR" altLang="en-US" sz="1200" b="1" dirty="0" smtClean="0">
                <a:latin typeface="+mn-ea"/>
                <a:ea typeface="+mn-ea"/>
              </a:rPr>
              <a:t>모든 작업이 끝나면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화면</a:t>
            </a:r>
            <a:r>
              <a:rPr lang="ko-KR" altLang="en-US" sz="1200" b="1" dirty="0" smtClean="0"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저장 버튼을 눌러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데이터 배경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파일로 저장</a:t>
            </a:r>
            <a:r>
              <a:rPr lang="ko-KR" altLang="en-US" sz="1200" b="1" dirty="0" smtClean="0">
                <a:latin typeface="+mn-ea"/>
                <a:ea typeface="+mn-ea"/>
              </a:rPr>
              <a:t>합니다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90725" y="3573016"/>
            <a:ext cx="4050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C00000"/>
                </a:solidFill>
                <a:latin typeface="Adobe 고딕 Std B"/>
                <a:ea typeface="Adobe 고딕 Std B"/>
              </a:rPr>
              <a:t>❹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944888" y="2850148"/>
            <a:ext cx="372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Adobe 고딕 Std B"/>
                <a:ea typeface="Adobe 고딕 Std B"/>
              </a:rPr>
              <a:t>❺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032670" y="2276930"/>
            <a:ext cx="386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C00000"/>
                </a:solidFill>
                <a:latin typeface="Adobe 고딕 Std B"/>
                <a:ea typeface="Adobe 고딕 Std B"/>
              </a:rPr>
              <a:t>❻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3347864" y="1629961"/>
            <a:ext cx="4781351" cy="4308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100" b="1" dirty="0" smtClean="0">
                <a:solidFill>
                  <a:srgbClr val="C00000"/>
                </a:solidFill>
                <a:latin typeface="+mn-ea"/>
                <a:ea typeface="서울남산체 M"/>
              </a:rPr>
              <a:t>▶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배경 이미지 </a:t>
            </a:r>
            <a:r>
              <a:rPr lang="en-US" altLang="ko-KR" sz="1100" b="1" dirty="0" smtClean="0">
                <a:latin typeface="+mn-ea"/>
              </a:rPr>
              <a:t>= </a:t>
            </a:r>
            <a:r>
              <a:rPr lang="ko-KR" altLang="en-US" sz="1100" b="1" dirty="0" smtClean="0">
                <a:latin typeface="+mn-ea"/>
              </a:rPr>
              <a:t>파일선택 버튼을 눌러 배경이미지를 불러와 이미지 추가 </a:t>
            </a:r>
            <a:endParaRPr lang="en-US" altLang="ko-KR" sz="1100" b="1" dirty="0" smtClean="0">
              <a:latin typeface="+mn-ea"/>
            </a:endParaRPr>
          </a:p>
          <a:p>
            <a:pPr>
              <a:defRPr/>
            </a:pPr>
            <a:r>
              <a:rPr lang="en-US" altLang="ko-KR" sz="1100" b="1" dirty="0">
                <a:latin typeface="+mn-ea"/>
              </a:rPr>
              <a:t> </a:t>
            </a:r>
            <a:r>
              <a:rPr lang="en-US" altLang="ko-KR" sz="1100" b="1" dirty="0" smtClean="0">
                <a:latin typeface="+mn-ea"/>
              </a:rPr>
              <a:t>                     </a:t>
            </a:r>
            <a:r>
              <a:rPr lang="ko-KR" altLang="en-US" sz="1100" b="1" dirty="0" smtClean="0">
                <a:latin typeface="+mn-ea"/>
              </a:rPr>
              <a:t>또는 배경 지우기로 삭제 할 수 있습니다</a:t>
            </a:r>
            <a:r>
              <a:rPr lang="en-US" altLang="ko-KR" sz="1100" b="1" dirty="0" smtClean="0">
                <a:latin typeface="+mn-ea"/>
              </a:rPr>
              <a:t>.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897731" y="2227316"/>
            <a:ext cx="577925" cy="13681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32" name="톱니 모양의 오른쪽 화살표 31"/>
          <p:cNvSpPr/>
          <p:nvPr/>
        </p:nvSpPr>
        <p:spPr>
          <a:xfrm rot="16200000">
            <a:off x="3377145" y="2136343"/>
            <a:ext cx="224152" cy="168409"/>
          </a:xfrm>
          <a:prstGeom prst="notchedRightArrow">
            <a:avLst>
              <a:gd name="adj1" fmla="val 50000"/>
              <a:gd name="adj2" fmla="val 42932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795689" y="2373658"/>
            <a:ext cx="955601" cy="14787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763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시연작업폴더\작업중\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7"/>
          <a:stretch/>
        </p:blipFill>
        <p:spPr bwMode="auto">
          <a:xfrm>
            <a:off x="416229" y="2852936"/>
            <a:ext cx="7305073" cy="3202863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388" y="188640"/>
            <a:ext cx="5976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Part 1 .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전광판 운영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endParaRPr lang="ko-KR" altLang="en-US" sz="3600" b="1" dirty="0">
              <a:solidFill>
                <a:schemeClr val="tx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288" y="1516063"/>
            <a:ext cx="25925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데이터 표출 편집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 bwMode="auto">
          <a:xfrm>
            <a:off x="34925" y="908050"/>
            <a:ext cx="4393059" cy="5762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  </a:t>
            </a:r>
            <a:r>
              <a:rPr kumimoji="0" lang="ko-KR" altLang="en-US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데이터 표</a:t>
            </a: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출</a:t>
            </a:r>
            <a:r>
              <a:rPr kumimoji="0" lang="ko-KR" altLang="en-US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편집 화면    </a:t>
            </a:r>
            <a:endParaRPr kumimoji="0" lang="ko-KR" altLang="en-US" sz="28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95288" y="2147392"/>
            <a:ext cx="7345064" cy="5539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600" b="1" dirty="0">
                <a:latin typeface="+mn-ea"/>
              </a:rPr>
              <a:t> </a:t>
            </a:r>
            <a:r>
              <a:rPr lang="ko-KR" altLang="en-US" sz="1600" b="1" dirty="0" smtClean="0">
                <a:latin typeface="Adobe 고딕 Std B"/>
                <a:ea typeface="Adobe 고딕 Std B"/>
              </a:rPr>
              <a:t>❖  </a:t>
            </a:r>
            <a:r>
              <a:rPr lang="ko-KR" altLang="en-US" sz="1600" b="1" dirty="0" smtClean="0">
                <a:latin typeface="+mn-ea"/>
              </a:rPr>
              <a:t>데이터 표출 항목의 폰트</a:t>
            </a:r>
            <a:r>
              <a:rPr lang="en-US" altLang="ko-KR" sz="1600" b="1" dirty="0" smtClean="0">
                <a:latin typeface="+mn-ea"/>
              </a:rPr>
              <a:t>, </a:t>
            </a:r>
            <a:r>
              <a:rPr lang="ko-KR" altLang="en-US" sz="1600" b="1" dirty="0" smtClean="0">
                <a:latin typeface="+mn-ea"/>
              </a:rPr>
              <a:t>색상</a:t>
            </a:r>
            <a:r>
              <a:rPr lang="en-US" altLang="ko-KR" sz="1600" b="1" dirty="0" smtClean="0">
                <a:latin typeface="+mn-ea"/>
              </a:rPr>
              <a:t>,</a:t>
            </a:r>
            <a:r>
              <a:rPr lang="ko-KR" altLang="en-US" sz="1600" b="1" dirty="0" smtClean="0">
                <a:latin typeface="+mn-ea"/>
              </a:rPr>
              <a:t> 위치</a:t>
            </a:r>
            <a:r>
              <a:rPr lang="en-US" altLang="ko-KR" sz="1600" b="1" dirty="0" smtClean="0">
                <a:latin typeface="+mn-ea"/>
              </a:rPr>
              <a:t>,</a:t>
            </a:r>
            <a:r>
              <a:rPr lang="ko-KR" altLang="en-US" sz="1600" b="1" dirty="0" smtClean="0">
                <a:latin typeface="+mn-ea"/>
              </a:rPr>
              <a:t> 표시 형식을 설정하는 편집 창입니다</a:t>
            </a:r>
            <a:r>
              <a:rPr lang="en-US" altLang="ko-KR" sz="1600" b="1" dirty="0" smtClean="0">
                <a:latin typeface="+mn-ea"/>
              </a:rPr>
              <a:t>.</a:t>
            </a:r>
            <a:endParaRPr lang="en-US" altLang="ko-KR" sz="1400" b="1" dirty="0" smtClean="0">
              <a:latin typeface="+mn-ea"/>
            </a:endParaRPr>
          </a:p>
          <a:p>
            <a:pPr algn="ctr">
              <a:defRPr/>
            </a:pPr>
            <a:r>
              <a:rPr lang="ko-KR" altLang="en-US" sz="1400" b="1" dirty="0" smtClean="0">
                <a:latin typeface="+mn-ea"/>
              </a:rPr>
              <a:t>전광판 표출 이미지 창을 통해 전광판에 표시될 이미지를 확인할 수 있습니다</a:t>
            </a:r>
            <a:r>
              <a:rPr lang="en-US" altLang="ko-KR" sz="1400" b="1" dirty="0" smtClean="0">
                <a:latin typeface="+mn-ea"/>
              </a:rPr>
              <a:t>. 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69374" y="63813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9</a:t>
            </a:r>
            <a:endParaRPr lang="ko-KR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375073" y="2843411"/>
            <a:ext cx="545565" cy="15740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4406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D:\시연작업폴더\작업중\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7"/>
          <a:stretch/>
        </p:blipFill>
        <p:spPr bwMode="auto">
          <a:xfrm>
            <a:off x="579296" y="2075707"/>
            <a:ext cx="7034668" cy="3084306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388" y="188640"/>
            <a:ext cx="5976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Part 1 .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전광판 운영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endParaRPr lang="ko-KR" altLang="en-US" sz="3600" b="1" dirty="0">
              <a:solidFill>
                <a:schemeClr val="tx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288" y="1516063"/>
            <a:ext cx="25925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데이터 표출 편집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 bwMode="auto">
          <a:xfrm>
            <a:off x="34925" y="908050"/>
            <a:ext cx="4393059" cy="5762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  </a:t>
            </a:r>
            <a:r>
              <a:rPr kumimoji="0" lang="ko-KR" altLang="en-US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데이터 표</a:t>
            </a: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출</a:t>
            </a:r>
            <a:r>
              <a:rPr kumimoji="0" lang="ko-KR" altLang="en-US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편집 화면    </a:t>
            </a:r>
            <a:endParaRPr kumimoji="0" lang="ko-KR" altLang="en-US" sz="28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69374" y="63813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10</a:t>
            </a:r>
            <a:endParaRPr lang="ko-KR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4382" y="2125767"/>
            <a:ext cx="3349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Adobe 고딕 Std B"/>
                <a:ea typeface="Adobe 고딕 Std B"/>
              </a:rPr>
              <a:t>❶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4382" y="2852936"/>
            <a:ext cx="3349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C00000"/>
                </a:solidFill>
                <a:latin typeface="Adobe 고딕 Std B"/>
                <a:ea typeface="Adobe 고딕 Std B"/>
              </a:rPr>
              <a:t>❷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9770" y="5279032"/>
            <a:ext cx="7044193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+mn-ea"/>
                <a:ea typeface="+mn-ea"/>
              </a:rPr>
              <a:t>1. </a:t>
            </a:r>
            <a:r>
              <a:rPr lang="ko-KR" altLang="en-US" sz="1200" b="1" dirty="0" smtClean="0">
                <a:latin typeface="+mn-ea"/>
                <a:ea typeface="+mn-ea"/>
              </a:rPr>
              <a:t>화면선택 </a:t>
            </a:r>
            <a:r>
              <a:rPr lang="en-US" altLang="ko-KR" sz="1200" b="1" dirty="0" smtClean="0">
                <a:latin typeface="+mn-ea"/>
                <a:ea typeface="+mn-ea"/>
              </a:rPr>
              <a:t>= </a:t>
            </a:r>
            <a:r>
              <a:rPr lang="ko-KR" altLang="en-US" sz="1200" b="1" dirty="0" smtClean="0">
                <a:latin typeface="+mn-ea"/>
                <a:ea typeface="+mn-ea"/>
              </a:rPr>
              <a:t>데이터를 표시할 배경 화면을 선택하여 파일을 불러옵니다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sz="1200" b="1" dirty="0" smtClean="0">
                <a:latin typeface="+mn-ea"/>
                <a:ea typeface="+mn-ea"/>
              </a:rPr>
              <a:t>2. </a:t>
            </a:r>
            <a:r>
              <a:rPr lang="ko-KR" altLang="en-US" sz="1200" b="1" dirty="0" smtClean="0">
                <a:latin typeface="+mn-ea"/>
                <a:ea typeface="+mn-ea"/>
              </a:rPr>
              <a:t>항목 리스트 </a:t>
            </a:r>
            <a:r>
              <a:rPr lang="en-US" altLang="ko-KR" sz="1200" b="1" dirty="0" smtClean="0">
                <a:latin typeface="+mn-ea"/>
                <a:ea typeface="+mn-ea"/>
              </a:rPr>
              <a:t>= </a:t>
            </a:r>
            <a:r>
              <a:rPr lang="ko-KR" altLang="en-US" sz="1200" b="1" dirty="0" smtClean="0">
                <a:latin typeface="+mn-ea"/>
                <a:ea typeface="+mn-ea"/>
              </a:rPr>
              <a:t>화면에 표시할 수 있는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데이터 항목을 선택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후 표출함에 체크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latin typeface="+mn-ea"/>
                <a:ea typeface="+mn-ea"/>
              </a:rPr>
              <a:t>합니다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sz="1200" b="1" dirty="0" smtClean="0">
                <a:latin typeface="+mn-ea"/>
                <a:ea typeface="+mn-ea"/>
              </a:rPr>
              <a:t>3. </a:t>
            </a:r>
            <a:r>
              <a:rPr lang="ko-KR" altLang="en-US" sz="1200" b="1" dirty="0" smtClean="0">
                <a:latin typeface="+mn-ea"/>
                <a:ea typeface="+mn-ea"/>
              </a:rPr>
              <a:t>저장된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폰트와 색상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전체 표출 길이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소수점 아래  내용을 선택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변경 수정 </a:t>
            </a:r>
            <a:r>
              <a:rPr lang="ko-KR" altLang="en-US" sz="1200" b="1" dirty="0" smtClean="0">
                <a:latin typeface="+mn-ea"/>
                <a:ea typeface="+mn-ea"/>
              </a:rPr>
              <a:t>작업합니다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sz="1200" b="1" dirty="0" smtClean="0">
                <a:latin typeface="+mn-ea"/>
                <a:ea typeface="+mn-ea"/>
              </a:rPr>
              <a:t>4. </a:t>
            </a:r>
            <a:r>
              <a:rPr lang="ko-KR" altLang="en-US" sz="1200" b="1" dirty="0" smtClean="0">
                <a:latin typeface="+mn-ea"/>
              </a:rPr>
              <a:t>데이</a:t>
            </a:r>
            <a:r>
              <a:rPr lang="ko-KR" altLang="en-US" sz="1200" b="1" dirty="0">
                <a:latin typeface="+mn-ea"/>
              </a:rPr>
              <a:t>터</a:t>
            </a:r>
            <a:r>
              <a:rPr lang="ko-KR" altLang="en-US" sz="1200" b="1" dirty="0" smtClean="0">
                <a:latin typeface="+mn-ea"/>
                <a:ea typeface="+mn-ea"/>
              </a:rPr>
              <a:t>의 위치를 보면서 하단과 우측에 있는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스크롤 바를 이용하여 데이터의 위치를 설정 </a:t>
            </a:r>
            <a:r>
              <a:rPr lang="ko-KR" altLang="en-US" sz="1200" b="1" dirty="0">
                <a:latin typeface="+mn-ea"/>
                <a:ea typeface="+mn-ea"/>
              </a:rPr>
              <a:t>합</a:t>
            </a:r>
            <a:r>
              <a:rPr lang="ko-KR" altLang="en-US" sz="1200" b="1" dirty="0" smtClean="0">
                <a:latin typeface="+mn-ea"/>
                <a:ea typeface="+mn-ea"/>
              </a:rPr>
              <a:t>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sz="1200" b="1" dirty="0" smtClean="0">
                <a:latin typeface="+mn-ea"/>
                <a:ea typeface="+mn-ea"/>
              </a:rPr>
              <a:t>5. </a:t>
            </a:r>
            <a:r>
              <a:rPr lang="ko-KR" altLang="en-US" sz="1200" b="1" dirty="0" smtClean="0">
                <a:latin typeface="+mn-ea"/>
                <a:ea typeface="+mn-ea"/>
              </a:rPr>
              <a:t>수정 작업한 데이터를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수정 버튼을 눌러 저장</a:t>
            </a:r>
            <a:r>
              <a:rPr lang="ko-KR" altLang="en-US" sz="1200" b="1" dirty="0" smtClean="0">
                <a:latin typeface="+mn-ea"/>
                <a:ea typeface="+mn-ea"/>
              </a:rPr>
              <a:t>합니다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sz="1200" b="1" dirty="0" smtClean="0">
                <a:latin typeface="+mn-ea"/>
                <a:ea typeface="+mn-ea"/>
              </a:rPr>
              <a:t>6. </a:t>
            </a:r>
            <a:r>
              <a:rPr lang="ko-KR" altLang="en-US" sz="1200" b="1" dirty="0" smtClean="0">
                <a:latin typeface="+mn-ea"/>
                <a:ea typeface="+mn-ea"/>
              </a:rPr>
              <a:t>모든 작업이 끝나면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저장 버튼을 눌러 데이터 표출 속성을 저장</a:t>
            </a:r>
            <a:r>
              <a:rPr lang="ko-KR" altLang="en-US" sz="1200" b="1" dirty="0" smtClean="0">
                <a:latin typeface="+mn-ea"/>
                <a:ea typeface="+mn-ea"/>
              </a:rPr>
              <a:t>합니다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67744" y="3482325"/>
            <a:ext cx="394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C00000"/>
                </a:solidFill>
                <a:latin typeface="Adobe 고딕 Std B"/>
                <a:ea typeface="Adobe 고딕 Std B"/>
              </a:rPr>
              <a:t>❹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151453" y="2112839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rgbClr val="C00000"/>
                </a:solidFill>
                <a:latin typeface="Adobe 고딕 Std B"/>
                <a:ea typeface="Adobe 고딕 Std B"/>
              </a:rPr>
              <a:t>❻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2317179" y="3855998"/>
            <a:ext cx="5097041" cy="6001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100" b="1" dirty="0">
                <a:latin typeface="+mn-ea"/>
              </a:rPr>
              <a:t>▶</a:t>
            </a:r>
            <a:r>
              <a:rPr lang="ko-KR" altLang="en-US" sz="1100" b="1" dirty="0" smtClean="0">
                <a:latin typeface="+mn-ea"/>
                <a:ea typeface="+mn-ea"/>
              </a:rPr>
              <a:t>미리 보기 창의 스크롤 바를 이용해서 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  <a:ea typeface="+mn-ea"/>
              </a:rPr>
              <a:t>텍스트의 위치를 설정</a:t>
            </a:r>
            <a:r>
              <a:rPr lang="ko-KR" altLang="en-US" sz="1100" b="1" dirty="0" smtClean="0">
                <a:latin typeface="+mn-ea"/>
                <a:ea typeface="+mn-ea"/>
              </a:rPr>
              <a:t>할 수 있습니다</a:t>
            </a:r>
            <a:r>
              <a:rPr lang="en-US" altLang="ko-KR" sz="1100" b="1" dirty="0" smtClean="0">
                <a:latin typeface="+mn-ea"/>
              </a:rPr>
              <a:t>.</a:t>
            </a:r>
          </a:p>
          <a:p>
            <a:pPr>
              <a:defRPr/>
            </a:pPr>
            <a:r>
              <a:rPr lang="en-US" altLang="ko-KR" sz="1100" b="1" dirty="0" smtClean="0">
                <a:latin typeface="+mn-ea"/>
              </a:rPr>
              <a:t>▶</a:t>
            </a:r>
            <a:r>
              <a:rPr lang="ko-KR" altLang="en-US" sz="1100" b="1" dirty="0" smtClean="0">
                <a:latin typeface="+mn-ea"/>
              </a:rPr>
              <a:t>전광판 표출 이미지를 통해서</a:t>
            </a:r>
            <a:r>
              <a:rPr lang="en-US" altLang="ko-KR" sz="1100" b="1" dirty="0">
                <a:latin typeface="+mn-ea"/>
              </a:rPr>
              <a:t> 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수정된 데이터 내용을 확인 </a:t>
            </a:r>
            <a:r>
              <a:rPr lang="ko-KR" altLang="en-US" sz="1100" b="1" dirty="0" smtClean="0">
                <a:latin typeface="+mn-ea"/>
              </a:rPr>
              <a:t>할 수 있습니다</a:t>
            </a:r>
            <a:r>
              <a:rPr lang="en-US" altLang="ko-KR" sz="1100" b="1" dirty="0" smtClean="0">
                <a:latin typeface="+mn-ea"/>
              </a:rPr>
              <a:t>.</a:t>
            </a:r>
          </a:p>
          <a:p>
            <a:pPr>
              <a:defRPr/>
            </a:pPr>
            <a:r>
              <a:rPr lang="en-US" altLang="ko-KR" sz="1100" b="1" dirty="0" smtClean="0">
                <a:latin typeface="+mn-ea"/>
              </a:rPr>
              <a:t>▶</a:t>
            </a:r>
            <a:r>
              <a:rPr lang="ko-KR" altLang="en-US" sz="1100" b="1" dirty="0" smtClean="0">
                <a:latin typeface="+mn-ea"/>
              </a:rPr>
              <a:t>폰트이미지 창을 통해서 </a:t>
            </a:r>
            <a:r>
              <a:rPr lang="ko-KR" altLang="en-US" sz="1100" b="1" dirty="0" smtClean="0">
                <a:solidFill>
                  <a:srgbClr val="C00000"/>
                </a:solidFill>
                <a:latin typeface="+mn-ea"/>
              </a:rPr>
              <a:t>저장된 폰트 형태 이미지를 확인 </a:t>
            </a:r>
            <a:r>
              <a:rPr lang="ko-KR" altLang="en-US" sz="1100" b="1" dirty="0" smtClean="0">
                <a:latin typeface="+mn-ea"/>
              </a:rPr>
              <a:t>할 수 있습니다</a:t>
            </a:r>
            <a:r>
              <a:rPr lang="en-US" altLang="ko-KR" sz="1100" b="1" dirty="0" smtClean="0">
                <a:latin typeface="+mn-ea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87662" y="3584049"/>
            <a:ext cx="3684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스크롤 바를 이용하여 위치를 설정할 수 있습니다</a:t>
            </a:r>
            <a:r>
              <a:rPr lang="en-US" altLang="ko-KR" sz="1200" b="1" dirty="0" smtClean="0">
                <a:latin typeface="+mn-ea"/>
                <a:ea typeface="+mn-ea"/>
              </a:rPr>
              <a:t>.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22" name="이등변 삼각형 21"/>
          <p:cNvSpPr/>
          <p:nvPr/>
        </p:nvSpPr>
        <p:spPr>
          <a:xfrm>
            <a:off x="2569839" y="3656364"/>
            <a:ext cx="146398" cy="121545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839496" y="2504440"/>
            <a:ext cx="504056" cy="33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Adobe 고딕 Std B"/>
                <a:ea typeface="Adobe 고딕 Std B"/>
              </a:rPr>
              <a:t>❸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92030" y="2468513"/>
            <a:ext cx="369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C00000"/>
                </a:solidFill>
                <a:latin typeface="Adobe 고딕 Std B"/>
                <a:ea typeface="Adobe 고딕 Std B"/>
              </a:rPr>
              <a:t>❺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sp>
        <p:nvSpPr>
          <p:cNvPr id="36" name="이등변 삼각형 35"/>
          <p:cNvSpPr/>
          <p:nvPr/>
        </p:nvSpPr>
        <p:spPr>
          <a:xfrm rot="16200000">
            <a:off x="4018667" y="3097008"/>
            <a:ext cx="146398" cy="121545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688051" y="2423768"/>
            <a:ext cx="360040" cy="13338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25" name="직사각형 24"/>
          <p:cNvSpPr/>
          <p:nvPr/>
        </p:nvSpPr>
        <p:spPr>
          <a:xfrm>
            <a:off x="1504231" y="2060848"/>
            <a:ext cx="547489" cy="15740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095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D:\시연작업폴더\작업중\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" t="56161" r="68459" b="9707"/>
          <a:stretch/>
        </p:blipFill>
        <p:spPr bwMode="auto">
          <a:xfrm>
            <a:off x="334565" y="3868215"/>
            <a:ext cx="2291727" cy="1937049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시연작업폴더\작업중\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0" t="33420" r="53236" b="52707"/>
          <a:stretch/>
        </p:blipFill>
        <p:spPr bwMode="auto">
          <a:xfrm>
            <a:off x="334566" y="2848745"/>
            <a:ext cx="2291727" cy="834379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D:\시연작업폴더\작업중\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" t="32372" r="80530" b="50061"/>
          <a:stretch/>
        </p:blipFill>
        <p:spPr bwMode="auto">
          <a:xfrm>
            <a:off x="334566" y="1499641"/>
            <a:ext cx="2291727" cy="1210043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9388" y="188640"/>
            <a:ext cx="5976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Part 1 .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전광판 운영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endParaRPr lang="ko-KR" altLang="en-US" sz="3600" b="1" dirty="0">
              <a:solidFill>
                <a:schemeClr val="tx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34925" y="908050"/>
            <a:ext cx="3529013" cy="5762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 </a:t>
            </a:r>
            <a:r>
              <a:rPr kumimoji="0" lang="ko-KR" altLang="en-US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 환경 설정</a:t>
            </a:r>
            <a:endParaRPr kumimoji="0" lang="ko-KR" altLang="en-US" sz="28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69374" y="63813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11</a:t>
            </a:r>
            <a:endParaRPr lang="ko-KR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729263" y="5343599"/>
            <a:ext cx="404752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 dirty="0">
                <a:latin typeface="+mn-ea"/>
              </a:rPr>
              <a:t>전광판의 밝기 시간을 </a:t>
            </a:r>
            <a:r>
              <a:rPr lang="en-US" altLang="ko-KR" sz="1200" b="1" dirty="0">
                <a:solidFill>
                  <a:srgbClr val="C00000"/>
                </a:solidFill>
                <a:latin typeface="+mn-ea"/>
              </a:rPr>
              <a:t>24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시간제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로 </a:t>
            </a:r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입력할 </a:t>
            </a:r>
            <a:r>
              <a:rPr lang="ko-KR" altLang="en-US" sz="1200" b="1" dirty="0">
                <a:latin typeface="+mn-ea"/>
              </a:rPr>
              <a:t>수 </a:t>
            </a:r>
            <a:r>
              <a:rPr lang="ko-KR" altLang="en-US" sz="1200" b="1" dirty="0" smtClean="0">
                <a:latin typeface="+mn-ea"/>
              </a:rPr>
              <a:t>있습니다</a:t>
            </a:r>
            <a:r>
              <a:rPr lang="en-US" altLang="ko-KR" sz="1200" b="1" dirty="0" smtClean="0">
                <a:latin typeface="+mn-ea"/>
              </a:rPr>
              <a:t>.</a:t>
            </a:r>
            <a:endParaRPr lang="en-US" altLang="ko-KR" sz="1200" b="1" dirty="0">
              <a:latin typeface="+mn-ea"/>
            </a:endParaRPr>
          </a:p>
          <a:p>
            <a:pPr>
              <a:defRPr/>
            </a:pPr>
            <a:r>
              <a:rPr lang="ko-KR" altLang="en-US" sz="1200" b="1" dirty="0">
                <a:latin typeface="+mn-ea"/>
              </a:rPr>
              <a:t>밝기는 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0%(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꺼짐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)~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가장 밝게 </a:t>
            </a:r>
            <a:r>
              <a:rPr lang="ko-KR" altLang="en-US" sz="1200" b="1" dirty="0" smtClean="0">
                <a:latin typeface="+mn-ea"/>
              </a:rPr>
              <a:t>설정할 </a:t>
            </a:r>
            <a:r>
              <a:rPr lang="ko-KR" altLang="en-US" sz="1200" b="1" dirty="0">
                <a:latin typeface="+mn-ea"/>
              </a:rPr>
              <a:t>수 </a:t>
            </a:r>
            <a:r>
              <a:rPr lang="ko-KR" altLang="en-US" sz="1200" b="1" dirty="0" smtClean="0">
                <a:latin typeface="+mn-ea"/>
              </a:rPr>
              <a:t>있습니다</a:t>
            </a:r>
            <a:r>
              <a:rPr lang="en-US" altLang="ko-KR" sz="1200" b="1" dirty="0" smtClean="0">
                <a:latin typeface="+mn-ea"/>
              </a:rPr>
              <a:t>.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491889" y="6023724"/>
            <a:ext cx="6372708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600" b="1" dirty="0" smtClean="0">
                <a:latin typeface="+mn-ea"/>
              </a:rPr>
              <a:t>전광판 </a:t>
            </a:r>
            <a:r>
              <a:rPr lang="ko-KR" altLang="en-US" sz="1600" b="1" dirty="0">
                <a:latin typeface="+mn-ea"/>
              </a:rPr>
              <a:t>설정 </a:t>
            </a:r>
            <a:r>
              <a:rPr lang="ko-KR" altLang="en-US" sz="1600" b="1" dirty="0" smtClean="0">
                <a:latin typeface="+mn-ea"/>
              </a:rPr>
              <a:t>저장</a:t>
            </a:r>
            <a:r>
              <a:rPr lang="en-US" altLang="ko-KR" sz="1600" b="1" dirty="0">
                <a:latin typeface="+mn-ea"/>
              </a:rPr>
              <a:t> </a:t>
            </a:r>
            <a:r>
              <a:rPr lang="en-US" altLang="ko-KR" sz="1600" b="1" dirty="0" smtClean="0">
                <a:latin typeface="+mn-ea"/>
              </a:rPr>
              <a:t>▶ </a:t>
            </a:r>
            <a:r>
              <a:rPr lang="ko-KR" altLang="en-US" sz="1400" b="1" dirty="0" smtClean="0">
                <a:latin typeface="+mn-ea"/>
              </a:rPr>
              <a:t>변</a:t>
            </a:r>
            <a:r>
              <a:rPr lang="ko-KR" altLang="en-US" sz="1400" b="1" dirty="0">
                <a:latin typeface="+mn-ea"/>
              </a:rPr>
              <a:t>경</a:t>
            </a:r>
            <a:r>
              <a:rPr lang="ko-KR" altLang="en-US" sz="1400" b="1" dirty="0" smtClean="0">
                <a:latin typeface="+mn-ea"/>
              </a:rPr>
              <a:t>된 </a:t>
            </a:r>
            <a:r>
              <a:rPr lang="ko-KR" altLang="en-US" sz="1400" b="1" dirty="0">
                <a:latin typeface="+mn-ea"/>
              </a:rPr>
              <a:t>내용은 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꼭 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저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장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버튼을 눌러야만 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적용</a:t>
            </a:r>
            <a:r>
              <a:rPr lang="ko-KR" altLang="en-US" sz="1400" b="1" dirty="0" smtClean="0">
                <a:latin typeface="+mn-ea"/>
              </a:rPr>
              <a:t>됩니다</a:t>
            </a:r>
            <a:r>
              <a:rPr lang="en-US" altLang="ko-KR" sz="1400" b="1" dirty="0" smtClean="0">
                <a:latin typeface="+mn-ea"/>
              </a:rPr>
              <a:t>.</a:t>
            </a:r>
            <a:endParaRPr lang="en-US" altLang="ko-KR" sz="14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5516" y="5981278"/>
            <a:ext cx="1080120" cy="4000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저장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2729263" y="4407593"/>
            <a:ext cx="4032299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전광판 전원을 제어</a:t>
            </a:r>
            <a:r>
              <a:rPr lang="ko-KR" altLang="en-US" sz="1200" b="1" dirty="0" smtClean="0">
                <a:latin typeface="+mn-ea"/>
              </a:rPr>
              <a:t>할 수 있습니다</a:t>
            </a:r>
            <a:r>
              <a:rPr lang="en-US" altLang="ko-KR" sz="1200" b="1" dirty="0" smtClean="0">
                <a:latin typeface="+mn-ea"/>
              </a:rPr>
              <a:t>.</a:t>
            </a:r>
          </a:p>
          <a:p>
            <a:pPr>
              <a:defRPr/>
            </a:pPr>
            <a:r>
              <a:rPr lang="ko-KR" altLang="en-US" sz="1200" b="1" dirty="0" smtClean="0">
                <a:latin typeface="+mn-ea"/>
              </a:rPr>
              <a:t>항상 꺼</a:t>
            </a:r>
            <a:r>
              <a:rPr lang="ko-KR" altLang="en-US" sz="1200" b="1" dirty="0">
                <a:latin typeface="+mn-ea"/>
              </a:rPr>
              <a:t>짐</a:t>
            </a:r>
            <a:r>
              <a:rPr lang="ko-KR" altLang="en-US" sz="1200" b="1" dirty="0" smtClean="0">
                <a:latin typeface="+mn-ea"/>
              </a:rPr>
              <a:t> </a:t>
            </a:r>
            <a:r>
              <a:rPr lang="en-US" altLang="ko-KR" sz="1200" b="1" dirty="0" smtClean="0">
                <a:latin typeface="+mn-ea"/>
              </a:rPr>
              <a:t>/ </a:t>
            </a:r>
            <a:r>
              <a:rPr lang="ko-KR" altLang="en-US" sz="1200" b="1" dirty="0" smtClean="0">
                <a:latin typeface="+mn-ea"/>
              </a:rPr>
              <a:t>항상 켜짐 </a:t>
            </a:r>
            <a:r>
              <a:rPr lang="en-US" altLang="ko-KR" sz="1200" b="1" dirty="0" smtClean="0">
                <a:latin typeface="+mn-ea"/>
              </a:rPr>
              <a:t>/ </a:t>
            </a:r>
            <a:r>
              <a:rPr lang="ko-KR" altLang="en-US" sz="1200" b="1" dirty="0" smtClean="0">
                <a:latin typeface="+mn-ea"/>
              </a:rPr>
              <a:t>설정대로 선택 제어 가능합니다</a:t>
            </a:r>
            <a:r>
              <a:rPr lang="en-US" altLang="ko-KR" sz="1200" b="1" dirty="0" smtClean="0">
                <a:latin typeface="+mn-ea"/>
              </a:rPr>
              <a:t>.</a:t>
            </a:r>
          </a:p>
          <a:p>
            <a:pPr>
              <a:defRPr/>
            </a:pP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▶켜짐 시간과 꺼짐 시간을 설정했다면</a:t>
            </a:r>
            <a:endParaRPr lang="en-US" altLang="ko-KR" sz="1200" b="1" dirty="0" smtClean="0">
              <a:solidFill>
                <a:srgbClr val="C00000"/>
              </a:solidFill>
              <a:latin typeface="+mn-ea"/>
            </a:endParaRPr>
          </a:p>
          <a:p>
            <a:pPr>
              <a:defRPr/>
            </a:pP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   설정대로에 선택 체크해야 적용됩니다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.</a:t>
            </a:r>
            <a:endParaRPr lang="ko-KR" altLang="en-US" sz="12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7" name="TextBox 12"/>
          <p:cNvSpPr txBox="1"/>
          <p:nvPr/>
        </p:nvSpPr>
        <p:spPr>
          <a:xfrm>
            <a:off x="2729263" y="1528217"/>
            <a:ext cx="194421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전광판 통신 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29263" y="3868216"/>
            <a:ext cx="1656184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2000" b="1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</a:t>
            </a:r>
            <a:r>
              <a:rPr lang="ko-KR" altLang="en-US" sz="2000" b="1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밝기 제어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9" name="TextBox 27"/>
          <p:cNvSpPr txBox="1"/>
          <p:nvPr/>
        </p:nvSpPr>
        <p:spPr>
          <a:xfrm>
            <a:off x="2729263" y="2848745"/>
            <a:ext cx="2418801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무재해 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/ D-Day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729263" y="3412415"/>
            <a:ext cx="3402456" cy="2769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시작일과 목표 일수</a:t>
            </a:r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를</a:t>
            </a:r>
            <a:r>
              <a:rPr lang="ko-KR" altLang="en-US" sz="1200" b="1" dirty="0" smtClean="0">
                <a:latin typeface="+mn-ea"/>
              </a:rPr>
              <a:t> 설정하여 적용 합니다</a:t>
            </a:r>
            <a:r>
              <a:rPr lang="en-US" altLang="ko-KR" sz="1200" b="1" dirty="0" smtClean="0">
                <a:latin typeface="+mn-ea"/>
              </a:rPr>
              <a:t>.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2729262" y="2063353"/>
            <a:ext cx="4032299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 dirty="0" smtClean="0">
                <a:latin typeface="+mn-ea"/>
              </a:rPr>
              <a:t>전광판과 통신할 </a:t>
            </a:r>
            <a:r>
              <a:rPr lang="en-US" altLang="ko-KR" sz="1200" b="1" dirty="0" smtClean="0">
                <a:latin typeface="+mn-ea"/>
              </a:rPr>
              <a:t>IP</a:t>
            </a:r>
            <a:r>
              <a:rPr lang="ko-KR" altLang="en-US" sz="1200" b="1" dirty="0" smtClean="0">
                <a:latin typeface="+mn-ea"/>
              </a:rPr>
              <a:t>와 </a:t>
            </a:r>
            <a:r>
              <a:rPr lang="en-US" altLang="ko-KR" sz="1200" b="1" dirty="0" smtClean="0">
                <a:latin typeface="+mn-ea"/>
              </a:rPr>
              <a:t>Port</a:t>
            </a:r>
            <a:r>
              <a:rPr lang="ko-KR" altLang="en-US" sz="1200" b="1" dirty="0" smtClean="0">
                <a:latin typeface="+mn-ea"/>
              </a:rPr>
              <a:t>를 </a:t>
            </a:r>
            <a:r>
              <a:rPr lang="ko-KR" altLang="en-US" sz="1200" b="1" dirty="0" smtClean="0">
                <a:latin typeface="+mn-ea"/>
              </a:rPr>
              <a:t>입력합니다</a:t>
            </a:r>
            <a:r>
              <a:rPr lang="en-US" altLang="ko-KR" sz="1200" b="1" dirty="0">
                <a:latin typeface="+mn-ea"/>
              </a:rPr>
              <a:t>.</a:t>
            </a:r>
          </a:p>
          <a:p>
            <a:pPr>
              <a:defRPr/>
            </a:pPr>
            <a:r>
              <a:rPr lang="ko-KR" altLang="en-US" sz="1200" b="1" dirty="0" smtClean="0">
                <a:solidFill>
                  <a:srgbClr val="C00000"/>
                </a:solidFill>
                <a:latin typeface="Adobe 고딕 Std B"/>
                <a:ea typeface="Adobe 고딕 Std B"/>
              </a:rPr>
              <a:t>❖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설치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시 설정된 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IP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와 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Port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를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임의로 </a:t>
            </a:r>
            <a:endParaRPr lang="en-US" altLang="ko-KR" sz="1200" b="1" dirty="0" smtClean="0">
              <a:solidFill>
                <a:srgbClr val="C00000"/>
              </a:solidFill>
              <a:latin typeface="+mn-ea"/>
            </a:endParaRPr>
          </a:p>
          <a:p>
            <a:pPr>
              <a:defRPr/>
            </a:pP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    변경할 경우 </a:t>
            </a:r>
            <a:r>
              <a:rPr lang="ko-KR" altLang="en-US" sz="1200" b="1" dirty="0">
                <a:solidFill>
                  <a:srgbClr val="C00000"/>
                </a:solidFill>
                <a:latin typeface="+mn-ea"/>
              </a:rPr>
              <a:t>전광판 제어가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불가능</a:t>
            </a:r>
            <a:r>
              <a:rPr lang="ko-KR" altLang="en-US" sz="1200" b="1" dirty="0" smtClean="0">
                <a:latin typeface="+mn-ea"/>
              </a:rPr>
              <a:t>합니다</a:t>
            </a:r>
            <a:r>
              <a:rPr lang="en-US" altLang="ko-KR" sz="1200" b="1" dirty="0" smtClean="0">
                <a:latin typeface="+mn-ea"/>
              </a:rPr>
              <a:t>.</a:t>
            </a:r>
            <a:endParaRPr lang="ko-KR" altLang="en-US" sz="1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8856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9388" y="188640"/>
            <a:ext cx="5976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Part 1 .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전광판 운영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endParaRPr lang="ko-KR" altLang="en-US" sz="3600" b="1" dirty="0">
              <a:solidFill>
                <a:schemeClr val="tx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 bwMode="auto">
          <a:xfrm>
            <a:off x="34925" y="908050"/>
            <a:ext cx="3529013" cy="5762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 </a:t>
            </a:r>
            <a:r>
              <a:rPr kumimoji="0" lang="ko-KR" altLang="en-US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 환경 설정</a:t>
            </a:r>
            <a:endParaRPr kumimoji="0" lang="ko-KR" altLang="en-US" sz="28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69374" y="63813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12</a:t>
            </a:r>
            <a:endParaRPr lang="ko-KR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5288" y="1516063"/>
            <a:ext cx="25925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폰트 이미지 설정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pic>
        <p:nvPicPr>
          <p:cNvPr id="16" name="Picture 2" descr="C:\Users\win77\Downloads\20170922_가락농수산홍보운영\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71" t="4457" r="1448" b="56853"/>
          <a:stretch/>
        </p:blipFill>
        <p:spPr bwMode="auto">
          <a:xfrm>
            <a:off x="441251" y="2123331"/>
            <a:ext cx="3554685" cy="1368152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win77\Downloads\20170922_가락농수산홍보운영\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40" t="44532" r="32881" b="17147"/>
          <a:stretch/>
        </p:blipFill>
        <p:spPr bwMode="auto">
          <a:xfrm>
            <a:off x="458018" y="5047645"/>
            <a:ext cx="2804001" cy="1311755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414337" y="3645024"/>
            <a:ext cx="7686055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▶ 폰트 파일을 변경했을 경우 데이터 표출 편집에서 각 데이터의 폰트를 확인해주세요</a:t>
            </a:r>
            <a:r>
              <a:rPr lang="en-US" altLang="ko-KR" sz="1200" b="1" dirty="0" smtClean="0">
                <a:solidFill>
                  <a:srgbClr val="C00000"/>
                </a:solidFill>
                <a:latin typeface="+mn-ea"/>
              </a:rPr>
              <a:t>.</a:t>
            </a:r>
          </a:p>
          <a:p>
            <a:pPr algn="ctr">
              <a:defRPr/>
            </a:pPr>
            <a:r>
              <a:rPr lang="ko-KR" altLang="en-US" sz="1200" b="1" dirty="0" smtClean="0">
                <a:solidFill>
                  <a:srgbClr val="C00000"/>
                </a:solidFill>
                <a:latin typeface="+mn-ea"/>
              </a:rPr>
              <a:t> </a:t>
            </a:r>
            <a:r>
              <a:rPr lang="ko-KR" altLang="en-US" sz="1200" b="1" dirty="0" smtClean="0">
                <a:latin typeface="+mn-ea"/>
              </a:rPr>
              <a:t>전광판에 데이</a:t>
            </a:r>
            <a:r>
              <a:rPr lang="ko-KR" altLang="en-US" sz="1200" b="1" dirty="0">
                <a:latin typeface="+mn-ea"/>
              </a:rPr>
              <a:t>터</a:t>
            </a:r>
            <a:r>
              <a:rPr lang="ko-KR" altLang="en-US" sz="1200" b="1" dirty="0" smtClean="0">
                <a:latin typeface="+mn-ea"/>
              </a:rPr>
              <a:t> 내용을 표출할 때 사용할 숫자 및 기호 등을 이미지로 작성한 파일을 지정합니다</a:t>
            </a:r>
            <a:r>
              <a:rPr lang="en-US" altLang="ko-KR" sz="1200" b="1" dirty="0" smtClean="0">
                <a:latin typeface="+mn-ea"/>
              </a:rPr>
              <a:t>.</a:t>
            </a:r>
            <a:endParaRPr lang="en-US" altLang="ko-KR" sz="1200" b="1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1251" y="4437112"/>
            <a:ext cx="1939999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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온습도 설정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491880" y="5373216"/>
            <a:ext cx="4608512" cy="7386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o-KR" altLang="en-US" sz="1400" b="1" dirty="0" smtClean="0">
                <a:latin typeface="+mn-ea"/>
              </a:rPr>
              <a:t>   온 습도 수치를 수집하는 방법을 설정합니다</a:t>
            </a:r>
            <a:r>
              <a:rPr lang="en-US" altLang="ko-KR" sz="1400" b="1" dirty="0" smtClean="0">
                <a:latin typeface="+mn-ea"/>
              </a:rPr>
              <a:t>.</a:t>
            </a:r>
          </a:p>
          <a:p>
            <a:pPr algn="ctr"/>
            <a:r>
              <a:rPr lang="ko-KR" altLang="en-US" sz="1400" b="1" dirty="0">
                <a:latin typeface="Adobe 고딕 Std B"/>
                <a:ea typeface="Adobe 고딕 Std B"/>
              </a:rPr>
              <a:t>▶ </a:t>
            </a:r>
            <a:r>
              <a:rPr lang="en-US" altLang="ko-KR" sz="1400" b="1" dirty="0" smtClean="0">
                <a:latin typeface="+mn-ea"/>
              </a:rPr>
              <a:t>4~20mA </a:t>
            </a:r>
            <a:r>
              <a:rPr lang="ko-KR" altLang="en-US" sz="1400" b="1" dirty="0" smtClean="0">
                <a:latin typeface="+mn-ea"/>
              </a:rPr>
              <a:t>센서 이용 시 수치 변환 기준을 설정합니다</a:t>
            </a:r>
            <a:r>
              <a:rPr lang="en-US" altLang="ko-KR" sz="1400" b="1" dirty="0" smtClean="0">
                <a:latin typeface="+mn-ea"/>
              </a:rPr>
              <a:t>.</a:t>
            </a:r>
          </a:p>
          <a:p>
            <a:pPr algn="ctr"/>
            <a:r>
              <a:rPr lang="ko-KR" altLang="en-US" sz="1400" b="1" dirty="0" smtClean="0">
                <a:solidFill>
                  <a:srgbClr val="C00000"/>
                </a:solidFill>
                <a:latin typeface="Adobe 고딕 Std B"/>
                <a:ea typeface="Adobe 고딕 Std B"/>
              </a:rPr>
              <a:t>❖ 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임의 변경 시 측정값이 잘못 연산될 수 있습니다</a:t>
            </a:r>
            <a:r>
              <a:rPr lang="en-US" altLang="ko-KR" sz="1400" b="1" dirty="0" smtClean="0">
                <a:solidFill>
                  <a:srgbClr val="C00000"/>
                </a:solidFill>
                <a:latin typeface="+mn-ea"/>
              </a:rPr>
              <a:t>.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119339" y="2291154"/>
            <a:ext cx="396044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dobe 고딕 Std B"/>
                <a:ea typeface="Adobe 고딕 Std B"/>
              </a:rPr>
              <a:t>▶ </a:t>
            </a:r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데이터 전체 전송 </a:t>
            </a:r>
            <a:endParaRPr lang="en-US" altLang="ko-KR" sz="12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 </a:t>
            </a:r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데이터 표출과 관련된 설정 정보를 모두 전송합니다</a:t>
            </a:r>
            <a:r>
              <a:rPr lang="en-US" altLang="ko-K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. </a:t>
            </a:r>
          </a:p>
          <a:p>
            <a:pPr>
              <a:defRPr/>
            </a:pP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lang="en-US" altLang="ko-K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</a:t>
            </a:r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전광판 보드를 교체했을 경우 유용합니다</a:t>
            </a:r>
            <a:r>
              <a:rPr lang="en-US" altLang="ko-KR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.</a:t>
            </a:r>
            <a:r>
              <a:rPr lang="ko-KR" alt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endParaRPr lang="en-US" altLang="ko-KR" sz="12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defRPr/>
            </a:pPr>
            <a:r>
              <a:rPr lang="ko-KR" altLang="en-US" sz="1200" b="1" dirty="0" smtClean="0">
                <a:latin typeface="Adobe 고딕 Std B"/>
                <a:ea typeface="Adobe 고딕 Std B"/>
              </a:rPr>
              <a:t>▶ </a:t>
            </a:r>
            <a:r>
              <a:rPr lang="ko-KR" altLang="en-US" sz="1200" b="1" dirty="0" smtClean="0">
                <a:latin typeface="+mn-ea"/>
              </a:rPr>
              <a:t>메모리 읽기 </a:t>
            </a:r>
            <a:endParaRPr lang="en-US" altLang="ko-KR" sz="1200" b="1" dirty="0">
              <a:latin typeface="+mn-ea"/>
            </a:endParaRPr>
          </a:p>
          <a:p>
            <a:pPr>
              <a:defRPr/>
            </a:pPr>
            <a:r>
              <a:rPr lang="en-US" altLang="ko-KR" sz="1200" b="1" dirty="0" smtClean="0">
                <a:latin typeface="+mn-ea"/>
              </a:rPr>
              <a:t>   A/S</a:t>
            </a:r>
            <a:r>
              <a:rPr lang="ko-KR" altLang="en-US" sz="1200" b="1" dirty="0" smtClean="0">
                <a:latin typeface="+mn-ea"/>
              </a:rPr>
              <a:t>와 관련된 버튼으로 전광판 보드에 </a:t>
            </a:r>
            <a:endParaRPr lang="en-US" altLang="ko-KR" sz="1200" b="1" dirty="0" smtClean="0">
              <a:latin typeface="+mn-ea"/>
            </a:endParaRPr>
          </a:p>
          <a:p>
            <a:pPr>
              <a:defRPr/>
            </a:pPr>
            <a:r>
              <a:rPr lang="en-US" altLang="ko-KR" sz="1200" b="1" dirty="0">
                <a:latin typeface="+mn-ea"/>
              </a:rPr>
              <a:t> </a:t>
            </a:r>
            <a:r>
              <a:rPr lang="en-US" altLang="ko-KR" sz="1200" b="1" dirty="0" smtClean="0">
                <a:latin typeface="+mn-ea"/>
              </a:rPr>
              <a:t>  </a:t>
            </a:r>
            <a:r>
              <a:rPr lang="ko-KR" altLang="en-US" sz="1200" b="1" dirty="0" smtClean="0">
                <a:latin typeface="+mn-ea"/>
              </a:rPr>
              <a:t>저장된 데이터 값을 확인 할 수 있습니다</a:t>
            </a:r>
            <a:r>
              <a:rPr lang="en-US" altLang="ko-KR" sz="1200" b="1" dirty="0" smtClean="0">
                <a:latin typeface="+mn-ea"/>
              </a:rPr>
              <a:t>. </a:t>
            </a:r>
            <a:endParaRPr lang="en-US" altLang="ko-KR" sz="1200" b="1" dirty="0">
              <a:latin typeface="+mn-ea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544143" y="2143489"/>
            <a:ext cx="1398835" cy="18634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2229372" y="206084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C00000"/>
                </a:solidFill>
                <a:sym typeface="Wingdings 2"/>
              </a:rPr>
              <a:t></a:t>
            </a:r>
            <a:endParaRPr lang="ko-KR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73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D:\시연작업폴더\작업중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2"/>
          <a:stretch/>
        </p:blipFill>
        <p:spPr bwMode="auto">
          <a:xfrm>
            <a:off x="405216" y="1732673"/>
            <a:ext cx="5030879" cy="4140926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79388" y="188640"/>
            <a:ext cx="4464620" cy="646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Part </a:t>
            </a:r>
            <a:r>
              <a:rPr lang="en-US" altLang="ko-KR" sz="3600" b="1" dirty="0" smtClean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2 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.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r>
              <a:rPr lang="ko-KR" altLang="en-US" sz="3600" b="1" dirty="0" smtClean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문안 편집</a:t>
            </a:r>
            <a:endParaRPr lang="ko-KR" altLang="en-US" sz="3600" b="1" dirty="0">
              <a:solidFill>
                <a:schemeClr val="tx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 bwMode="auto">
          <a:xfrm>
            <a:off x="34925" y="836613"/>
            <a:ext cx="6192838" cy="57626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ko-KR" altLang="en-US" b="1" dirty="0">
                <a:solidFill>
                  <a:schemeClr val="tx2">
                    <a:lumMod val="75000"/>
                  </a:schemeClr>
                </a:solidFill>
                <a:latin typeface="+mn-ea"/>
                <a:ea typeface="+mn-ea"/>
                <a:sym typeface="Wingdings 2"/>
              </a:rPr>
              <a:t></a:t>
            </a:r>
            <a:r>
              <a:rPr lang="ko-KR" altLang="en-US" b="1" dirty="0">
                <a:latin typeface="+mn-ea"/>
                <a:ea typeface="굴림" pitchFamily="50" charset="-127"/>
                <a:sym typeface="Wingdings 2"/>
              </a:rPr>
              <a:t> </a:t>
            </a:r>
            <a:r>
              <a:rPr lang="ko-KR" altLang="en-US" b="1" dirty="0">
                <a:solidFill>
                  <a:srgbClr val="C00000"/>
                </a:solidFill>
                <a:latin typeface="+mn-ea"/>
                <a:ea typeface="+mn-ea"/>
              </a:rPr>
              <a:t>텍스트 편집기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를 이용한 문안 작성에 대해 설명합니다</a:t>
            </a:r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굴림" pitchFamily="50" charset="-127"/>
              </a:rPr>
              <a:t>.</a:t>
            </a:r>
            <a:r>
              <a: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굴림" pitchFamily="50" charset="-127"/>
              </a:rPr>
              <a:t> </a:t>
            </a:r>
            <a:endParaRPr kumimoji="0" lang="ko-KR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369374" y="63813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13</a:t>
            </a:r>
            <a:endParaRPr lang="ko-KR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5603502" y="3015009"/>
            <a:ext cx="2952750" cy="2887165"/>
            <a:chOff x="5603502" y="3015009"/>
            <a:chExt cx="2952750" cy="2887165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5603502" y="3015009"/>
              <a:ext cx="2952750" cy="2881313"/>
            </a:xfrm>
            <a:prstGeom prst="roundRect">
              <a:avLst>
                <a:gd name="adj" fmla="val 1465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43" name="Rectangle 11"/>
            <p:cNvSpPr>
              <a:spLocks noChangeArrowheads="1"/>
            </p:cNvSpPr>
            <p:nvPr/>
          </p:nvSpPr>
          <p:spPr bwMode="auto">
            <a:xfrm>
              <a:off x="5652715" y="3165324"/>
              <a:ext cx="2879725" cy="2736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 marL="228600" indent="-228600">
                <a:defRPr/>
              </a:pPr>
              <a:r>
                <a:rPr lang="en-US" altLang="ko-KR" sz="1200" b="1" dirty="0">
                  <a:latin typeface="+mn-ea"/>
                  <a:ea typeface="+mn-ea"/>
                </a:rPr>
                <a:t>1.  </a:t>
              </a:r>
              <a:r>
                <a:rPr lang="ko-KR" altLang="en-US" sz="1200" b="1" dirty="0">
                  <a:solidFill>
                    <a:srgbClr val="C00000"/>
                  </a:solidFill>
                  <a:latin typeface="+mn-ea"/>
                  <a:ea typeface="+mn-ea"/>
                </a:rPr>
                <a:t>텍스트 편집 버튼을 클릭 </a:t>
              </a:r>
              <a:r>
                <a:rPr lang="ko-KR" altLang="en-US" sz="1200" b="1" dirty="0">
                  <a:latin typeface="+mn-ea"/>
                  <a:ea typeface="+mn-ea"/>
                </a:rPr>
                <a:t>하여 </a:t>
              </a:r>
              <a:endParaRPr lang="en-US" altLang="ko-KR" sz="1200" b="1" dirty="0">
                <a:latin typeface="+mn-ea"/>
                <a:ea typeface="+mn-ea"/>
              </a:endParaRPr>
            </a:p>
            <a:p>
              <a:pPr marL="228600" indent="-228600">
                <a:defRPr/>
              </a:pPr>
              <a:r>
                <a:rPr lang="en-US" altLang="ko-KR" sz="1200" b="1" dirty="0">
                  <a:latin typeface="+mn-ea"/>
                  <a:ea typeface="+mn-ea"/>
                </a:rPr>
                <a:t>    RTF </a:t>
              </a:r>
              <a:r>
                <a:rPr lang="ko-KR" altLang="en-US" sz="1200" b="1" dirty="0">
                  <a:latin typeface="+mn-ea"/>
                  <a:ea typeface="+mn-ea"/>
                </a:rPr>
                <a:t>편집기를 실행합니다</a:t>
              </a:r>
              <a:r>
                <a:rPr lang="en-US" altLang="ko-KR" sz="1200" b="1" dirty="0">
                  <a:latin typeface="+mn-ea"/>
                  <a:ea typeface="+mn-ea"/>
                </a:rPr>
                <a:t>.</a:t>
              </a:r>
            </a:p>
            <a:p>
              <a:pPr marL="228600" indent="-228600">
                <a:defRPr/>
              </a:pPr>
              <a:endParaRPr lang="ko-KR" altLang="en-US" sz="1200" b="1" dirty="0">
                <a:latin typeface="+mn-ea"/>
                <a:ea typeface="+mn-ea"/>
              </a:endParaRPr>
            </a:p>
            <a:p>
              <a:pPr>
                <a:defRPr/>
              </a:pPr>
              <a:r>
                <a:rPr lang="en-US" altLang="ko-KR" sz="1200" b="1" dirty="0">
                  <a:latin typeface="+mn-ea"/>
                  <a:ea typeface="+mn-ea"/>
                </a:rPr>
                <a:t>2.  </a:t>
              </a:r>
              <a:r>
                <a:rPr lang="ko-KR" altLang="en-US" sz="1200" b="1" dirty="0">
                  <a:solidFill>
                    <a:srgbClr val="C00000"/>
                  </a:solidFill>
                  <a:latin typeface="+mn-ea"/>
                  <a:ea typeface="+mn-ea"/>
                </a:rPr>
                <a:t>문안 입력 창에 문안을 입력</a:t>
              </a:r>
              <a:r>
                <a:rPr lang="ko-KR" altLang="en-US" sz="1200" b="1" dirty="0">
                  <a:latin typeface="+mn-ea"/>
                  <a:ea typeface="+mn-ea"/>
                </a:rPr>
                <a:t>합니다</a:t>
              </a:r>
              <a:r>
                <a:rPr lang="en-US" altLang="ko-KR" sz="1200" b="1" dirty="0">
                  <a:latin typeface="+mn-ea"/>
                  <a:ea typeface="+mn-ea"/>
                </a:rPr>
                <a:t>.</a:t>
              </a:r>
            </a:p>
            <a:p>
              <a:pPr>
                <a:defRPr/>
              </a:pPr>
              <a:r>
                <a:rPr lang="en-US" altLang="ko-KR" sz="1200" b="1" dirty="0">
                  <a:latin typeface="+mn-ea"/>
                  <a:ea typeface="+mn-ea"/>
                </a:rPr>
                <a:t>    </a:t>
              </a:r>
              <a:r>
                <a:rPr lang="ko-KR" altLang="en-US" sz="1200" b="1" dirty="0">
                  <a:latin typeface="+mn-ea"/>
                  <a:ea typeface="+mn-ea"/>
                </a:rPr>
                <a:t>입력한 문안은 부분적으로 글자체</a:t>
              </a:r>
              <a:r>
                <a:rPr lang="en-US" altLang="ko-KR" sz="1200" b="1" dirty="0">
                  <a:latin typeface="+mn-ea"/>
                  <a:ea typeface="+mn-ea"/>
                </a:rPr>
                <a:t>, </a:t>
              </a:r>
            </a:p>
            <a:p>
              <a:pPr>
                <a:defRPr/>
              </a:pPr>
              <a:r>
                <a:rPr lang="en-US" altLang="ko-KR" sz="1200" b="1" dirty="0">
                  <a:latin typeface="+mn-ea"/>
                  <a:ea typeface="+mn-ea"/>
                </a:rPr>
                <a:t>    </a:t>
              </a:r>
              <a:r>
                <a:rPr lang="ko-KR" altLang="en-US" sz="1200" b="1" dirty="0">
                  <a:latin typeface="+mn-ea"/>
                  <a:ea typeface="+mn-ea"/>
                </a:rPr>
                <a:t>글자크기</a:t>
              </a:r>
              <a:r>
                <a:rPr lang="en-US" altLang="ko-KR" sz="1200" b="1" dirty="0">
                  <a:latin typeface="+mn-ea"/>
                  <a:ea typeface="+mn-ea"/>
                </a:rPr>
                <a:t>, </a:t>
              </a:r>
              <a:r>
                <a:rPr lang="ko-KR" altLang="en-US" sz="1200" b="1" dirty="0">
                  <a:latin typeface="+mn-ea"/>
                  <a:ea typeface="+mn-ea"/>
                </a:rPr>
                <a:t>효과</a:t>
              </a:r>
              <a:r>
                <a:rPr lang="en-US" altLang="ko-KR" sz="1200" b="1" dirty="0">
                  <a:latin typeface="+mn-ea"/>
                  <a:ea typeface="+mn-ea"/>
                </a:rPr>
                <a:t>, </a:t>
              </a:r>
              <a:r>
                <a:rPr lang="ko-KR" altLang="en-US" sz="1200" b="1" dirty="0">
                  <a:latin typeface="+mn-ea"/>
                  <a:ea typeface="+mn-ea"/>
                </a:rPr>
                <a:t>색상 등을 </a:t>
              </a:r>
              <a:endParaRPr lang="en-US" altLang="ko-KR" sz="1200" b="1" dirty="0">
                <a:latin typeface="+mn-ea"/>
                <a:ea typeface="+mn-ea"/>
              </a:endParaRPr>
            </a:p>
            <a:p>
              <a:pPr>
                <a:defRPr/>
              </a:pPr>
              <a:r>
                <a:rPr lang="en-US" altLang="ko-KR" sz="1200" b="1" dirty="0">
                  <a:latin typeface="+mn-ea"/>
                  <a:ea typeface="+mn-ea"/>
                </a:rPr>
                <a:t>    </a:t>
              </a:r>
              <a:r>
                <a:rPr lang="ko-KR" altLang="en-US" sz="1200" b="1" dirty="0">
                  <a:latin typeface="+mn-ea"/>
                  <a:ea typeface="+mn-ea"/>
                </a:rPr>
                <a:t>변경할 수 있습니다</a:t>
              </a:r>
              <a:r>
                <a:rPr lang="en-US" altLang="ko-KR" sz="1200" b="1" dirty="0">
                  <a:latin typeface="+mn-ea"/>
                  <a:ea typeface="+mn-ea"/>
                </a:rPr>
                <a:t>.</a:t>
              </a:r>
            </a:p>
            <a:p>
              <a:pPr>
                <a:defRPr/>
              </a:pPr>
              <a:endParaRPr lang="en-US" altLang="ko-KR" sz="1200" b="1" dirty="0">
                <a:latin typeface="+mn-ea"/>
                <a:ea typeface="+mn-ea"/>
              </a:endParaRPr>
            </a:p>
            <a:p>
              <a:pPr>
                <a:defRPr/>
              </a:pPr>
              <a:r>
                <a:rPr lang="en-US" altLang="ko-KR" sz="1200" b="1" dirty="0">
                  <a:latin typeface="+mn-ea"/>
                  <a:ea typeface="+mn-ea"/>
                </a:rPr>
                <a:t>3.  </a:t>
              </a:r>
              <a:r>
                <a:rPr lang="ko-KR" altLang="en-US" sz="1200" b="1" dirty="0">
                  <a:solidFill>
                    <a:srgbClr val="C00000"/>
                  </a:solidFill>
                  <a:latin typeface="+mn-ea"/>
                  <a:ea typeface="+mn-ea"/>
                </a:rPr>
                <a:t>저장 버튼을 눌러 파일로 저장</a:t>
              </a:r>
              <a:r>
                <a:rPr lang="ko-KR" altLang="en-US" sz="1200" b="1" dirty="0">
                  <a:latin typeface="+mn-ea"/>
                  <a:ea typeface="+mn-ea"/>
                </a:rPr>
                <a:t>합니다</a:t>
              </a:r>
              <a:r>
                <a:rPr lang="en-US" altLang="ko-KR" sz="1200" b="1" dirty="0">
                  <a:latin typeface="+mn-ea"/>
                  <a:ea typeface="+mn-ea"/>
                </a:rPr>
                <a:t>.</a:t>
              </a:r>
            </a:p>
            <a:p>
              <a:pPr>
                <a:defRPr/>
              </a:pPr>
              <a:r>
                <a:rPr lang="en-US" altLang="ko-KR" sz="1200" b="1" dirty="0">
                  <a:latin typeface="+mn-ea"/>
                  <a:ea typeface="+mn-ea"/>
                </a:rPr>
                <a:t>    </a:t>
              </a:r>
              <a:r>
                <a:rPr lang="ko-KR" altLang="en-US" sz="1200" b="1" dirty="0">
                  <a:latin typeface="+mn-ea"/>
                  <a:ea typeface="+mn-ea"/>
                </a:rPr>
                <a:t>저장하는 경로는 변경하면 안됩니다</a:t>
              </a:r>
              <a:r>
                <a:rPr lang="en-US" altLang="ko-KR" sz="1200" b="1" dirty="0">
                  <a:latin typeface="+mn-ea"/>
                  <a:ea typeface="+mn-ea"/>
                </a:rPr>
                <a:t>.</a:t>
              </a:r>
            </a:p>
            <a:p>
              <a:pPr>
                <a:defRPr/>
              </a:pPr>
              <a:endParaRPr lang="en-US" altLang="ko-KR" sz="1200" b="1" dirty="0">
                <a:latin typeface="+mn-ea"/>
                <a:ea typeface="+mn-ea"/>
              </a:endParaRPr>
            </a:p>
            <a:p>
              <a:pPr>
                <a:defRPr/>
              </a:pPr>
              <a:r>
                <a:rPr lang="en-US" altLang="ko-KR" sz="1200" b="1" dirty="0">
                  <a:latin typeface="+mn-ea"/>
                  <a:ea typeface="+mn-ea"/>
                </a:rPr>
                <a:t>4.  </a:t>
              </a:r>
              <a:r>
                <a:rPr lang="ko-KR" altLang="en-US" sz="1200" b="1" dirty="0">
                  <a:solidFill>
                    <a:srgbClr val="C00000"/>
                  </a:solidFill>
                  <a:latin typeface="+mn-ea"/>
                  <a:ea typeface="+mn-ea"/>
                </a:rPr>
                <a:t>편집기 종료 후에 목록 갱신 버튼</a:t>
              </a:r>
              <a:r>
                <a:rPr lang="ko-KR" altLang="en-US" sz="1200" b="1" dirty="0">
                  <a:latin typeface="+mn-ea"/>
                  <a:ea typeface="+mn-ea"/>
                </a:rPr>
                <a:t>을 </a:t>
              </a:r>
              <a:endParaRPr lang="en-US" altLang="ko-KR" sz="1200" b="1" dirty="0">
                <a:latin typeface="+mn-ea"/>
                <a:ea typeface="+mn-ea"/>
              </a:endParaRPr>
            </a:p>
            <a:p>
              <a:pPr>
                <a:defRPr/>
              </a:pPr>
              <a:r>
                <a:rPr lang="en-US" altLang="ko-KR" sz="1200" b="1" dirty="0">
                  <a:latin typeface="+mn-ea"/>
                  <a:ea typeface="+mn-ea"/>
                </a:rPr>
                <a:t>    </a:t>
              </a:r>
              <a:r>
                <a:rPr lang="ko-KR" altLang="en-US" sz="1200" b="1" dirty="0">
                  <a:latin typeface="+mn-ea"/>
                  <a:ea typeface="+mn-ea"/>
                </a:rPr>
                <a:t>눌러 </a:t>
              </a:r>
              <a:r>
                <a:rPr lang="en-US" altLang="ko-KR" sz="1200" b="1" dirty="0">
                  <a:latin typeface="+mn-ea"/>
                  <a:ea typeface="+mn-ea"/>
                </a:rPr>
                <a:t>3 </a:t>
              </a:r>
              <a:r>
                <a:rPr lang="ko-KR" altLang="en-US" sz="1200" b="1" dirty="0">
                  <a:latin typeface="+mn-ea"/>
                  <a:ea typeface="+mn-ea"/>
                </a:rPr>
                <a:t>번에서 저장한 파일을 </a:t>
              </a:r>
              <a:endParaRPr lang="en-US" altLang="ko-KR" sz="1200" b="1" dirty="0">
                <a:latin typeface="+mn-ea"/>
                <a:ea typeface="+mn-ea"/>
              </a:endParaRPr>
            </a:p>
            <a:p>
              <a:pPr>
                <a:defRPr/>
              </a:pPr>
              <a:r>
                <a:rPr lang="en-US" altLang="ko-KR" sz="1200" b="1" dirty="0">
                  <a:latin typeface="+mn-ea"/>
                  <a:ea typeface="+mn-ea"/>
                </a:rPr>
                <a:t>    </a:t>
              </a:r>
              <a:r>
                <a:rPr lang="ko-KR" altLang="en-US" sz="1200" b="1" dirty="0">
                  <a:latin typeface="+mn-ea"/>
                  <a:ea typeface="+mn-ea"/>
                </a:rPr>
                <a:t>확인합니다</a:t>
              </a:r>
              <a:r>
                <a:rPr lang="en-US" altLang="ko-KR" sz="1200" b="1" dirty="0">
                  <a:latin typeface="+mn-ea"/>
                  <a:ea typeface="+mn-ea"/>
                </a:rPr>
                <a:t>.</a:t>
              </a:r>
            </a:p>
          </p:txBody>
        </p:sp>
      </p:grpSp>
      <p:sp>
        <p:nvSpPr>
          <p:cNvPr id="48" name="직사각형 47"/>
          <p:cNvSpPr/>
          <p:nvPr/>
        </p:nvSpPr>
        <p:spPr>
          <a:xfrm>
            <a:off x="5580112" y="1909281"/>
            <a:ext cx="2952328" cy="101566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 dirty="0"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  <a:sym typeface="Wingdings 2"/>
              </a:rPr>
              <a:t></a:t>
            </a:r>
            <a:r>
              <a:rPr lang="ko-KR" altLang="en-US" sz="1200" b="1" dirty="0" smtClean="0">
                <a:latin typeface="+mn-ea"/>
                <a:ea typeface="+mn-ea"/>
                <a:sym typeface="Wingdings 2"/>
              </a:rPr>
              <a:t> </a:t>
            </a:r>
            <a:r>
              <a:rPr lang="en-US" altLang="ko-KR" sz="1200" b="1" dirty="0">
                <a:latin typeface="+mn-ea"/>
                <a:ea typeface="+mn-ea"/>
              </a:rPr>
              <a:t>RTF </a:t>
            </a:r>
            <a:r>
              <a:rPr lang="ko-KR" altLang="en-US" sz="1200" b="1" dirty="0" smtClean="0">
                <a:latin typeface="+mn-ea"/>
                <a:ea typeface="+mn-ea"/>
              </a:rPr>
              <a:t>편집기</a:t>
            </a:r>
            <a:r>
              <a:rPr lang="en-US" altLang="ko-KR" sz="1200" b="1" dirty="0" smtClean="0">
                <a:latin typeface="+mn-ea"/>
                <a:ea typeface="+mn-ea"/>
              </a:rPr>
              <a:t>(</a:t>
            </a:r>
            <a:r>
              <a:rPr lang="ko-KR" altLang="en-US" sz="1200" b="1" dirty="0" smtClean="0">
                <a:latin typeface="+mn-ea"/>
                <a:ea typeface="+mn-ea"/>
              </a:rPr>
              <a:t>텍스트 편집기</a:t>
            </a:r>
            <a:r>
              <a:rPr lang="en-US" altLang="ko-KR" sz="1200" b="1" dirty="0" smtClean="0">
                <a:latin typeface="+mn-ea"/>
                <a:ea typeface="+mn-ea"/>
              </a:rPr>
              <a:t>)</a:t>
            </a:r>
            <a:r>
              <a:rPr lang="ko-KR" altLang="en-US" sz="1200" b="1" dirty="0" smtClean="0">
                <a:latin typeface="+mn-ea"/>
                <a:ea typeface="+mn-ea"/>
              </a:rPr>
              <a:t>는 </a:t>
            </a:r>
            <a:endParaRPr lang="en-US" altLang="ko-KR" sz="1200" b="1" dirty="0" smtClean="0"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1200" b="1" dirty="0" smtClean="0">
                <a:latin typeface="+mn-ea"/>
              </a:rPr>
              <a:t>    </a:t>
            </a:r>
            <a:r>
              <a:rPr lang="ko-KR" altLang="en-US" sz="1200" b="1" dirty="0" smtClean="0">
                <a:latin typeface="+mn-ea"/>
                <a:ea typeface="+mn-ea"/>
              </a:rPr>
              <a:t>간단한 </a:t>
            </a:r>
            <a:r>
              <a:rPr lang="ko-KR" altLang="en-US" sz="1200" b="1" dirty="0">
                <a:latin typeface="+mn-ea"/>
                <a:ea typeface="+mn-ea"/>
              </a:rPr>
              <a:t>텍스트 </a:t>
            </a:r>
            <a:r>
              <a:rPr lang="ko-KR" altLang="en-US" sz="1200" b="1" dirty="0" smtClean="0">
                <a:latin typeface="+mn-ea"/>
                <a:ea typeface="+mn-ea"/>
              </a:rPr>
              <a:t>문구로만</a:t>
            </a:r>
            <a:endParaRPr lang="en-US" altLang="ko-KR" sz="1200" b="1" dirty="0" smtClean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sz="1200" b="1" dirty="0" smtClean="0">
                <a:latin typeface="+mn-ea"/>
                <a:ea typeface="+mn-ea"/>
              </a:rPr>
              <a:t>    문안을 </a:t>
            </a:r>
            <a:r>
              <a:rPr lang="ko-KR" altLang="en-US" sz="1200" b="1" dirty="0">
                <a:latin typeface="+mn-ea"/>
                <a:ea typeface="+mn-ea"/>
              </a:rPr>
              <a:t>작성할 때 </a:t>
            </a:r>
            <a:r>
              <a:rPr lang="ko-KR" altLang="en-US" sz="1200" b="1" dirty="0" smtClean="0">
                <a:latin typeface="+mn-ea"/>
                <a:ea typeface="+mn-ea"/>
              </a:rPr>
              <a:t>용이하며 보편적인</a:t>
            </a:r>
            <a:r>
              <a:rPr lang="en-US" altLang="ko-KR" sz="1200" b="1" dirty="0" smtClean="0">
                <a:latin typeface="+mn-ea"/>
              </a:rPr>
              <a:t> </a:t>
            </a:r>
          </a:p>
          <a:p>
            <a:pPr>
              <a:defRPr/>
            </a:pPr>
            <a:r>
              <a:rPr lang="en-US" altLang="ko-KR" sz="1200" b="1" dirty="0" smtClean="0">
                <a:latin typeface="+mn-ea"/>
                <a:ea typeface="+mn-ea"/>
              </a:rPr>
              <a:t>    </a:t>
            </a:r>
            <a:r>
              <a:rPr lang="ko-KR" altLang="en-US" sz="1200" b="1" dirty="0" smtClean="0">
                <a:latin typeface="+mn-ea"/>
                <a:ea typeface="+mn-ea"/>
              </a:rPr>
              <a:t>에디터의 기능을 포함하여 손쉽게 </a:t>
            </a:r>
            <a:endParaRPr lang="en-US" altLang="ko-KR" sz="1200" b="1" dirty="0" smtClean="0"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1200" b="1" dirty="0" smtClean="0">
                <a:latin typeface="+mn-ea"/>
              </a:rPr>
              <a:t>    </a:t>
            </a:r>
            <a:r>
              <a:rPr lang="ko-KR" altLang="en-US" sz="1200" b="1" dirty="0" smtClean="0">
                <a:latin typeface="+mn-ea"/>
                <a:ea typeface="+mn-ea"/>
              </a:rPr>
              <a:t>문안을 </a:t>
            </a:r>
            <a:r>
              <a:rPr lang="ko-KR" altLang="en-US" sz="1200" b="1" dirty="0">
                <a:latin typeface="+mn-ea"/>
                <a:ea typeface="+mn-ea"/>
              </a:rPr>
              <a:t>작성할 수 있습니다</a:t>
            </a:r>
            <a:r>
              <a:rPr lang="en-US" altLang="ko-KR" sz="1200" b="1" dirty="0">
                <a:latin typeface="+mn-ea"/>
                <a:ea typeface="+mn-ea"/>
              </a:rPr>
              <a:t>.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54" name="뺄셈 기호 53"/>
          <p:cNvSpPr/>
          <p:nvPr/>
        </p:nvSpPr>
        <p:spPr>
          <a:xfrm>
            <a:off x="1024332" y="5818355"/>
            <a:ext cx="674765" cy="45719"/>
          </a:xfrm>
          <a:prstGeom prst="mathMin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뺄셈 기호 54"/>
          <p:cNvSpPr/>
          <p:nvPr/>
        </p:nvSpPr>
        <p:spPr>
          <a:xfrm>
            <a:off x="436960" y="5639672"/>
            <a:ext cx="669384" cy="45719"/>
          </a:xfrm>
          <a:prstGeom prst="mathMin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299145" y="5390356"/>
            <a:ext cx="420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dirty="0">
                <a:solidFill>
                  <a:srgbClr val="002060"/>
                </a:solidFill>
                <a:latin typeface="+mn-ea"/>
                <a:ea typeface="+mn-ea"/>
                <a:sym typeface="Wingdings 2"/>
              </a:rPr>
              <a:t></a:t>
            </a:r>
            <a:endParaRPr lang="ko-KR" altLang="en-US" sz="2000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06065" y="5576023"/>
            <a:ext cx="4191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000" dirty="0">
                <a:solidFill>
                  <a:srgbClr val="002060"/>
                </a:solidFill>
                <a:latin typeface="+mn-ea"/>
                <a:ea typeface="+mn-ea"/>
                <a:sym typeface="Wingdings"/>
              </a:rPr>
              <a:t></a:t>
            </a:r>
            <a:endParaRPr lang="ko-KR" altLang="en-US" sz="2000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58" name="위로 굽은 화살표 57"/>
          <p:cNvSpPr/>
          <p:nvPr/>
        </p:nvSpPr>
        <p:spPr>
          <a:xfrm rot="5400000" flipH="1">
            <a:off x="1443573" y="5398824"/>
            <a:ext cx="144382" cy="381199"/>
          </a:xfrm>
          <a:prstGeom prst="bent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471389" y="3986014"/>
            <a:ext cx="1140910" cy="871847"/>
            <a:chOff x="461864" y="4131804"/>
            <a:chExt cx="1140910" cy="871847"/>
          </a:xfrm>
        </p:grpSpPr>
        <p:sp>
          <p:nvSpPr>
            <p:cNvPr id="50" name="TextBox 49"/>
            <p:cNvSpPr txBox="1"/>
            <p:nvPr/>
          </p:nvSpPr>
          <p:spPr>
            <a:xfrm>
              <a:off x="461864" y="4418876"/>
              <a:ext cx="1140910" cy="584775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Font typeface="Wingdings 2" pitchFamily="18" charset="2"/>
                <a:buChar char="ä"/>
                <a:defRPr/>
              </a:pPr>
              <a:r>
                <a:rPr lang="ko-KR" altLang="en-US" sz="1050" b="1" dirty="0" smtClean="0">
                  <a:solidFill>
                    <a:srgbClr val="C00000"/>
                  </a:solidFill>
                  <a:latin typeface="+mn-ea"/>
                  <a:ea typeface="+mn-ea"/>
                </a:rPr>
                <a:t> 목록 갱신한 </a:t>
              </a:r>
              <a:endParaRPr lang="en-US" altLang="ko-KR" sz="1050" b="1" dirty="0" smtClean="0">
                <a:solidFill>
                  <a:srgbClr val="C00000"/>
                </a:solidFill>
                <a:latin typeface="+mn-ea"/>
                <a:ea typeface="+mn-ea"/>
              </a:endParaRPr>
            </a:p>
            <a:p>
              <a:pPr>
                <a:defRPr/>
              </a:pPr>
              <a:r>
                <a:rPr lang="en-US" altLang="ko-KR" sz="1050" b="1" dirty="0" smtClean="0">
                  <a:solidFill>
                    <a:srgbClr val="C00000"/>
                  </a:solidFill>
                  <a:latin typeface="+mn-ea"/>
                  <a:ea typeface="+mn-ea"/>
                </a:rPr>
                <a:t> </a:t>
              </a:r>
              <a:r>
                <a:rPr lang="ko-KR" altLang="en-US" sz="1050" b="1" dirty="0" smtClean="0">
                  <a:solidFill>
                    <a:srgbClr val="C00000"/>
                  </a:solidFill>
                  <a:latin typeface="+mn-ea"/>
                  <a:ea typeface="+mn-ea"/>
                </a:rPr>
                <a:t>파일이 목록에 </a:t>
              </a:r>
              <a:endParaRPr lang="en-US" altLang="ko-KR" sz="1050" b="1" dirty="0" smtClean="0">
                <a:solidFill>
                  <a:srgbClr val="C00000"/>
                </a:solidFill>
                <a:latin typeface="+mn-ea"/>
                <a:ea typeface="+mn-ea"/>
              </a:endParaRPr>
            </a:p>
            <a:p>
              <a:pPr>
                <a:defRPr/>
              </a:pPr>
              <a:r>
                <a:rPr lang="en-US" altLang="ko-KR" sz="1050" b="1" dirty="0" smtClean="0">
                  <a:solidFill>
                    <a:srgbClr val="C00000"/>
                  </a:solidFill>
                  <a:latin typeface="+mn-ea"/>
                  <a:ea typeface="+mn-ea"/>
                </a:rPr>
                <a:t> </a:t>
              </a:r>
              <a:r>
                <a:rPr lang="ko-KR" altLang="en-US" sz="1050" b="1" dirty="0" smtClean="0">
                  <a:solidFill>
                    <a:srgbClr val="C00000"/>
                  </a:solidFill>
                  <a:latin typeface="+mn-ea"/>
                  <a:ea typeface="+mn-ea"/>
                </a:rPr>
                <a:t>추가가 됩니다</a:t>
              </a:r>
              <a:r>
                <a:rPr lang="en-US" altLang="ko-KR" sz="1100" b="1" dirty="0">
                  <a:solidFill>
                    <a:srgbClr val="C00000"/>
                  </a:solidFill>
                  <a:latin typeface="+mn-ea"/>
                  <a:ea typeface="+mn-ea"/>
                </a:rPr>
                <a:t>.</a:t>
              </a:r>
              <a:endParaRPr lang="ko-KR" altLang="en-US" sz="1100" b="1" dirty="0">
                <a:solidFill>
                  <a:srgbClr val="C00000"/>
                </a:solidFill>
                <a:latin typeface="+mn-ea"/>
                <a:ea typeface="+mn-ea"/>
              </a:endParaRPr>
            </a:p>
          </p:txBody>
        </p:sp>
        <p:sp>
          <p:nvSpPr>
            <p:cNvPr id="29" name="톱니 모양의 오른쪽 화살표 28"/>
            <p:cNvSpPr/>
            <p:nvPr/>
          </p:nvSpPr>
          <p:spPr>
            <a:xfrm rot="16200000">
              <a:off x="886200" y="4122716"/>
              <a:ext cx="219114" cy="237290"/>
            </a:xfrm>
            <a:prstGeom prst="notchedRightArrow">
              <a:avLst>
                <a:gd name="adj1" fmla="val 50000"/>
                <a:gd name="adj2" fmla="val 42932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786880" y="4095737"/>
            <a:ext cx="3586733" cy="1777862"/>
            <a:chOff x="4434396" y="99446"/>
            <a:chExt cx="3586733" cy="1777862"/>
          </a:xfrm>
        </p:grpSpPr>
        <p:pic>
          <p:nvPicPr>
            <p:cNvPr id="4" name="Picture 2" descr="D:\시연작업폴더\작업중\1_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4396" y="99446"/>
              <a:ext cx="3586733" cy="1777862"/>
            </a:xfrm>
            <a:prstGeom prst="rect">
              <a:avLst/>
            </a:prstGeom>
            <a:noFill/>
            <a:ln w="25400">
              <a:solidFill>
                <a:schemeClr val="tx2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7" name="TextBox 66"/>
            <p:cNvSpPr txBox="1"/>
            <p:nvPr/>
          </p:nvSpPr>
          <p:spPr>
            <a:xfrm>
              <a:off x="5801250" y="111646"/>
              <a:ext cx="407884" cy="4000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2000" dirty="0">
                  <a:solidFill>
                    <a:srgbClr val="002060"/>
                  </a:solidFill>
                  <a:latin typeface="+mn-ea"/>
                  <a:ea typeface="+mn-ea"/>
                  <a:sym typeface="Wingdings 2"/>
                </a:rPr>
                <a:t></a:t>
              </a:r>
              <a:endParaRPr lang="ko-KR" altLang="en-US" sz="2000" dirty="0">
                <a:solidFill>
                  <a:srgbClr val="002060"/>
                </a:solidFill>
                <a:latin typeface="+mn-ea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479529" y="1072112"/>
              <a:ext cx="360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solidFill>
                    <a:schemeClr val="tx2">
                      <a:lumMod val="50000"/>
                    </a:schemeClr>
                  </a:solidFill>
                  <a:sym typeface="Wingdings 2"/>
                </a:rPr>
                <a:t></a:t>
              </a:r>
              <a:endParaRPr lang="ko-KR" altLang="en-US" sz="20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3" name="TextBox 17"/>
            <p:cNvSpPr txBox="1">
              <a:spLocks noChangeArrowheads="1"/>
            </p:cNvSpPr>
            <p:nvPr/>
          </p:nvSpPr>
          <p:spPr bwMode="auto">
            <a:xfrm>
              <a:off x="5742757" y="1139753"/>
              <a:ext cx="1008112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1050" b="1" dirty="0" smtClean="0">
                  <a:solidFill>
                    <a:srgbClr val="C00000"/>
                  </a:solidFill>
                  <a:latin typeface="+mn-ea"/>
                  <a:ea typeface="+mn-ea"/>
                </a:rPr>
                <a:t>문안 입력 </a:t>
              </a:r>
              <a:r>
                <a:rPr lang="ko-KR" altLang="en-US" sz="1050" b="1" dirty="0">
                  <a:solidFill>
                    <a:srgbClr val="C00000"/>
                  </a:solidFill>
                  <a:latin typeface="+mn-ea"/>
                  <a:ea typeface="+mn-ea"/>
                </a:rPr>
                <a:t>창</a:t>
              </a:r>
            </a:p>
          </p:txBody>
        </p:sp>
        <p:sp>
          <p:nvSpPr>
            <p:cNvPr id="33" name="TextBox 17"/>
            <p:cNvSpPr txBox="1">
              <a:spLocks noChangeArrowheads="1"/>
            </p:cNvSpPr>
            <p:nvPr/>
          </p:nvSpPr>
          <p:spPr bwMode="auto">
            <a:xfrm>
              <a:off x="5777086" y="1574220"/>
              <a:ext cx="96425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1000" b="1" dirty="0" smtClean="0">
                  <a:solidFill>
                    <a:srgbClr val="C00000"/>
                  </a:solidFill>
                  <a:latin typeface="+mn-ea"/>
                  <a:ea typeface="+mn-ea"/>
                </a:rPr>
                <a:t>미리 보기 </a:t>
              </a:r>
              <a:r>
                <a:rPr lang="ko-KR" altLang="en-US" sz="1000" b="1" dirty="0">
                  <a:solidFill>
                    <a:srgbClr val="C00000"/>
                  </a:solidFill>
                  <a:latin typeface="+mn-ea"/>
                  <a:ea typeface="+mn-ea"/>
                </a:rPr>
                <a:t>창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D:\시연작업폴더\작업중\1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258" y="4151174"/>
            <a:ext cx="3680912" cy="1851064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시연작업폴더\작업중\1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043" y="1916832"/>
            <a:ext cx="3702127" cy="1835060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9388" y="188640"/>
            <a:ext cx="5976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Part </a:t>
            </a:r>
            <a:r>
              <a:rPr lang="en-US" altLang="ko-KR" sz="3600" b="1" dirty="0" smtClean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2 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.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r>
              <a:rPr lang="ko-KR" altLang="en-US" sz="3600" b="1" dirty="0" smtClean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문안 편집</a:t>
            </a:r>
            <a:endParaRPr lang="ko-KR" altLang="en-US" sz="3600" b="1" dirty="0">
              <a:solidFill>
                <a:schemeClr val="tx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 bwMode="auto">
          <a:xfrm>
            <a:off x="34925" y="908050"/>
            <a:ext cx="4033019" cy="5762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 </a:t>
            </a:r>
            <a:r>
              <a:rPr kumimoji="0" lang="ko-KR" altLang="en-US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 텍스트 편집 문안 예</a:t>
            </a:r>
            <a:endParaRPr kumimoji="0" lang="ko-KR" altLang="en-US" sz="28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 bwMode="auto">
          <a:xfrm>
            <a:off x="34925" y="908050"/>
            <a:ext cx="4033019" cy="5762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 </a:t>
            </a:r>
            <a:r>
              <a:rPr kumimoji="0" lang="ko-KR" altLang="en-US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 텍스트 편집 문안 예</a:t>
            </a:r>
            <a:endParaRPr kumimoji="0" lang="ko-KR" altLang="en-US" sz="28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369374" y="63813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14</a:t>
            </a:r>
            <a:endParaRPr lang="ko-KR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" t="89787" r="69832" b="6247"/>
          <a:stretch/>
        </p:blipFill>
        <p:spPr>
          <a:xfrm>
            <a:off x="413557" y="3429000"/>
            <a:ext cx="3798403" cy="328810"/>
          </a:xfrm>
          <a:prstGeom prst="rect">
            <a:avLst/>
          </a:prstGeom>
          <a:ln w="25400">
            <a:solidFill>
              <a:schemeClr val="tx2">
                <a:lumMod val="50000"/>
              </a:schemeClr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395536" y="1660738"/>
            <a:ext cx="2747929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1.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텍스트</a:t>
            </a:r>
            <a:r>
              <a:rPr lang="en-US" altLang="ko-KR" sz="2000" b="1" dirty="0" smtClean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 </a:t>
            </a:r>
            <a:r>
              <a:rPr lang="ko-KR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편집기 실행 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5288" y="4108450"/>
            <a:ext cx="1655762" cy="4000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2. </a:t>
            </a:r>
            <a:r>
              <a:rPr lang="ko-KR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  <a:sym typeface="Wingdings 2"/>
              </a:rPr>
              <a:t>문안 입력</a:t>
            </a:r>
            <a:endParaRPr lang="ko-KR" altLang="en-US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294504" y="3419475"/>
            <a:ext cx="1917456" cy="3288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043608" y="2780928"/>
            <a:ext cx="2476848" cy="461665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 dirty="0" smtClean="0"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solidFill>
                  <a:srgbClr val="C00000"/>
                </a:solidFill>
                <a:latin typeface="Adobe 고딕 Std B"/>
                <a:ea typeface="Adobe 고딕 Std B"/>
              </a:rPr>
              <a:t>❖</a:t>
            </a:r>
            <a:r>
              <a:rPr lang="ko-KR" altLang="en-US" sz="1200" b="1" dirty="0" smtClean="0">
                <a:latin typeface="Adobe 고딕 Std B"/>
                <a:ea typeface="Adobe 고딕 Std B"/>
              </a:rPr>
              <a:t> </a:t>
            </a:r>
            <a:r>
              <a:rPr lang="ko-KR" altLang="en-US" sz="1200" b="1" dirty="0" smtClean="0">
                <a:solidFill>
                  <a:srgbClr val="C00000"/>
                </a:solidFill>
                <a:latin typeface="+mn-ea"/>
                <a:ea typeface="+mn-ea"/>
              </a:rPr>
              <a:t>텍스트 편집 버튼을 클릭</a:t>
            </a:r>
            <a:r>
              <a:rPr lang="ko-KR" altLang="en-US" sz="1200" b="1" dirty="0" smtClean="0">
                <a:latin typeface="+mn-ea"/>
                <a:ea typeface="+mn-ea"/>
              </a:rPr>
              <a:t>하면 </a:t>
            </a:r>
            <a:endParaRPr lang="en-US" altLang="ko-KR" sz="1200" b="1" dirty="0" smtClean="0"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1200" b="1" dirty="0" smtClean="0">
                <a:latin typeface="+mn-ea"/>
                <a:ea typeface="+mn-ea"/>
              </a:rPr>
              <a:t>    </a:t>
            </a:r>
            <a:r>
              <a:rPr lang="ko-KR" altLang="en-US" sz="1200" b="1" dirty="0" smtClean="0">
                <a:latin typeface="+mn-ea"/>
                <a:ea typeface="+mn-ea"/>
              </a:rPr>
              <a:t>텍스트 편집기가 실행 </a:t>
            </a:r>
            <a:r>
              <a:rPr lang="ko-KR" altLang="en-US" sz="1200" b="1" dirty="0">
                <a:latin typeface="+mn-ea"/>
                <a:ea typeface="+mn-ea"/>
              </a:rPr>
              <a:t>됩니다</a:t>
            </a:r>
            <a:r>
              <a:rPr lang="en-US" altLang="ko-KR" sz="1200" b="1" dirty="0">
                <a:latin typeface="+mn-ea"/>
                <a:ea typeface="+mn-ea"/>
              </a:rPr>
              <a:t>.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25" name="오른쪽 화살표 설명선 24"/>
          <p:cNvSpPr/>
          <p:nvPr/>
        </p:nvSpPr>
        <p:spPr>
          <a:xfrm>
            <a:off x="1847817" y="5292827"/>
            <a:ext cx="2590800" cy="720725"/>
          </a:xfrm>
          <a:prstGeom prst="rightArrowCallout">
            <a:avLst>
              <a:gd name="adj1" fmla="val 14013"/>
              <a:gd name="adj2" fmla="val 17557"/>
              <a:gd name="adj3" fmla="val 16928"/>
              <a:gd name="adj4" fmla="val 89862"/>
            </a:avLst>
          </a:prstGeom>
          <a:noFill/>
          <a:ln w="25400">
            <a:solidFill>
              <a:schemeClr val="tx2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1869083" y="5415880"/>
            <a:ext cx="2279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400" b="1" dirty="0">
                <a:latin typeface="+mn-ea"/>
                <a:ea typeface="+mn-ea"/>
              </a:rPr>
              <a:t>문안 입력 창을 클릭한 후 </a:t>
            </a:r>
            <a:endParaRPr lang="en-US" altLang="ko-KR" sz="1400" b="1" dirty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sz="1400" b="1" dirty="0">
                <a:latin typeface="+mn-ea"/>
                <a:ea typeface="+mn-ea"/>
              </a:rPr>
              <a:t>문안을 입력합니다</a:t>
            </a:r>
            <a:r>
              <a:rPr lang="en-US" altLang="ko-KR" sz="1400" b="1" dirty="0">
                <a:latin typeface="+mn-ea"/>
                <a:ea typeface="+mn-ea"/>
              </a:rPr>
              <a:t>.</a:t>
            </a:r>
            <a:endParaRPr lang="ko-KR" altLang="en-US" sz="1400" b="1" dirty="0">
              <a:latin typeface="+mn-ea"/>
              <a:ea typeface="+mn-ea"/>
            </a:endParaRPr>
          </a:p>
        </p:txBody>
      </p:sp>
      <p:sp>
        <p:nvSpPr>
          <p:cNvPr id="27" name="톱니 모양의 오른쪽 화살표 26"/>
          <p:cNvSpPr/>
          <p:nvPr/>
        </p:nvSpPr>
        <p:spPr>
          <a:xfrm>
            <a:off x="4283968" y="3471532"/>
            <a:ext cx="288032" cy="288032"/>
          </a:xfrm>
          <a:prstGeom prst="notchedRightArrow">
            <a:avLst>
              <a:gd name="adj1" fmla="val 50000"/>
              <a:gd name="adj2" fmla="val 42932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3" name="TextBox 17"/>
          <p:cNvSpPr txBox="1">
            <a:spLocks noChangeArrowheads="1"/>
          </p:cNvSpPr>
          <p:nvPr/>
        </p:nvSpPr>
        <p:spPr bwMode="auto">
          <a:xfrm>
            <a:off x="6029277" y="2996952"/>
            <a:ext cx="100811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100" b="1" dirty="0" smtClean="0">
                <a:solidFill>
                  <a:srgbClr val="C00000"/>
                </a:solidFill>
                <a:latin typeface="+mn-ea"/>
                <a:ea typeface="+mn-ea"/>
              </a:rPr>
              <a:t>문안 입력 </a:t>
            </a:r>
            <a:r>
              <a:rPr lang="ko-KR" altLang="en-US" sz="1100" b="1" dirty="0">
                <a:solidFill>
                  <a:srgbClr val="C00000"/>
                </a:solidFill>
                <a:latin typeface="+mn-ea"/>
                <a:ea typeface="+mn-ea"/>
              </a:rPr>
              <a:t>창</a:t>
            </a:r>
          </a:p>
        </p:txBody>
      </p:sp>
      <p:sp>
        <p:nvSpPr>
          <p:cNvPr id="36" name="TextBox 17"/>
          <p:cNvSpPr txBox="1">
            <a:spLocks noChangeArrowheads="1"/>
          </p:cNvSpPr>
          <p:nvPr/>
        </p:nvSpPr>
        <p:spPr bwMode="auto">
          <a:xfrm>
            <a:off x="6035402" y="3437821"/>
            <a:ext cx="100811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100" b="1" dirty="0" smtClean="0">
                <a:solidFill>
                  <a:srgbClr val="C00000"/>
                </a:solidFill>
                <a:latin typeface="+mn-ea"/>
                <a:ea typeface="+mn-ea"/>
              </a:rPr>
              <a:t>미리 보기 </a:t>
            </a:r>
            <a:r>
              <a:rPr lang="ko-KR" altLang="en-US" sz="1100" b="1" dirty="0">
                <a:solidFill>
                  <a:srgbClr val="C00000"/>
                </a:solidFill>
                <a:latin typeface="+mn-ea"/>
                <a:ea typeface="+mn-ea"/>
              </a:rPr>
              <a:t>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시연작업폴더\작업중\1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56" y="2896368"/>
            <a:ext cx="3673996" cy="1882138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9388" y="188640"/>
            <a:ext cx="5976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Part </a:t>
            </a:r>
            <a:r>
              <a:rPr lang="en-US" altLang="ko-KR" sz="3600" b="1" dirty="0" smtClean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2 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.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r>
              <a:rPr lang="ko-KR" altLang="en-US" sz="3600" b="1" dirty="0" smtClean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문안 편집</a:t>
            </a:r>
            <a:endParaRPr lang="ko-KR" altLang="en-US" sz="3600" b="1" dirty="0">
              <a:solidFill>
                <a:schemeClr val="tx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 bwMode="auto">
          <a:xfrm>
            <a:off x="34925" y="908050"/>
            <a:ext cx="4033019" cy="5762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 </a:t>
            </a:r>
            <a:r>
              <a:rPr kumimoji="0" lang="ko-KR" altLang="en-US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 텍스트 편집 문안 예</a:t>
            </a:r>
            <a:endParaRPr kumimoji="0" lang="ko-KR" altLang="en-US" sz="28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6" name="그룹 5"/>
          <p:cNvGrpSpPr>
            <a:grpSpLocks/>
          </p:cNvGrpSpPr>
          <p:nvPr/>
        </p:nvGrpSpPr>
        <p:grpSpPr bwMode="auto">
          <a:xfrm>
            <a:off x="395288" y="1660525"/>
            <a:ext cx="1873250" cy="400050"/>
            <a:chOff x="395188" y="1516782"/>
            <a:chExt cx="1872556" cy="400050"/>
          </a:xfrm>
        </p:grpSpPr>
        <p:sp>
          <p:nvSpPr>
            <p:cNvPr id="9" name="TextBox 8"/>
            <p:cNvSpPr txBox="1"/>
            <p:nvPr/>
          </p:nvSpPr>
          <p:spPr>
            <a:xfrm>
              <a:off x="395188" y="1516782"/>
              <a:ext cx="1801144" cy="40005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endParaRPr lang="ko-KR" altLang="en-US" sz="2000" b="1" dirty="0">
                <a:latin typeface="+mn-ea"/>
              </a:endParaRPr>
            </a:p>
          </p:txBody>
        </p:sp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395188" y="1565995"/>
              <a:ext cx="1872556" cy="287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457200" indent="-457200">
                <a:defRPr/>
              </a:pPr>
              <a:r>
                <a:rPr lang="en-US" altLang="ko-KR" sz="2000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3. </a:t>
              </a:r>
              <a:r>
                <a:rPr lang="ko-KR" altLang="en-US" sz="2000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문안 꾸미기</a:t>
              </a:r>
            </a:p>
          </p:txBody>
        </p:sp>
      </p:grp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954348" y="3081991"/>
            <a:ext cx="180022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457200" indent="-457200">
              <a:defRPr/>
            </a:pPr>
            <a:r>
              <a:rPr lang="en-US" altLang="ko-KR" sz="1600" b="1" dirty="0">
                <a:solidFill>
                  <a:srgbClr val="C00000"/>
                </a:solidFill>
                <a:latin typeface="+mn-ea"/>
                <a:ea typeface="+mn-ea"/>
                <a:sym typeface="Wingdings 2"/>
              </a:rPr>
              <a:t>  </a:t>
            </a:r>
            <a:r>
              <a:rPr lang="ko-KR" altLang="en-US" sz="1600" b="1" dirty="0">
                <a:solidFill>
                  <a:srgbClr val="C00000"/>
                </a:solidFill>
                <a:latin typeface="+mn-ea"/>
                <a:ea typeface="+mn-ea"/>
              </a:rPr>
              <a:t>줄간 조정</a:t>
            </a:r>
            <a:r>
              <a:rPr lang="en-US" altLang="ko-KR" sz="1000" b="1" dirty="0">
                <a:latin typeface="굴림체" pitchFamily="49" charset="-127"/>
                <a:ea typeface="굴림체" pitchFamily="49" charset="-127"/>
              </a:rPr>
              <a:t> 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395288" y="2186632"/>
            <a:ext cx="7272337" cy="522288"/>
          </a:xfrm>
          <a:prstGeom prst="rect">
            <a:avLst/>
          </a:prstGeom>
          <a:ln w="25400"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latin typeface="+mn-ea"/>
                <a:ea typeface="+mn-ea"/>
              </a:rPr>
              <a:t>글자 크기를 조정하고 부분적으로 색상 변경 </a:t>
            </a:r>
            <a:endParaRPr lang="en-US" altLang="ko-KR" sz="1400" b="1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en-US" altLang="ko-KR" sz="1400" b="1" dirty="0">
                <a:solidFill>
                  <a:srgbClr val="C00000"/>
                </a:solidFill>
                <a:latin typeface="+mn-ea"/>
                <a:ea typeface="+mn-ea"/>
              </a:rPr>
              <a:t>( 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  <a:ea typeface="+mn-ea"/>
              </a:rPr>
              <a:t>조정할 글자를 왼쪽 마우스  클릭한 상태로 드래그하면 선택됩니다</a:t>
            </a:r>
            <a:r>
              <a:rPr lang="en-US" altLang="ko-KR" sz="1400" b="1" dirty="0">
                <a:solidFill>
                  <a:srgbClr val="C00000"/>
                </a:solidFill>
                <a:latin typeface="+mn-ea"/>
                <a:ea typeface="+mn-ea"/>
              </a:rPr>
              <a:t>.</a:t>
            </a:r>
            <a:r>
              <a:rPr lang="ko-KR" altLang="en-US" sz="1400" b="1" dirty="0">
                <a:solidFill>
                  <a:srgbClr val="C0000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C00000"/>
                </a:solidFill>
                <a:latin typeface="+mn-ea"/>
                <a:ea typeface="+mn-ea"/>
              </a:rPr>
              <a:t>)</a:t>
            </a:r>
            <a:endParaRPr lang="ko-KR" altLang="en-US" sz="14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308235" y="3537603"/>
            <a:ext cx="3381375" cy="1169988"/>
          </a:xfrm>
          <a:prstGeom prst="rect">
            <a:avLst/>
          </a:prstGeom>
          <a:ln w="25400">
            <a:noFill/>
          </a:ln>
        </p:spPr>
        <p:txBody>
          <a:bodyPr>
            <a:spAutoFit/>
          </a:bodyPr>
          <a:lstStyle/>
          <a:p>
            <a:pPr marL="457200" indent="-457200">
              <a:defRPr/>
            </a:pPr>
            <a:r>
              <a:rPr lang="ko-KR" altLang="en-US" sz="1400" b="1" dirty="0">
                <a:latin typeface="+mn-ea"/>
                <a:ea typeface="+mn-ea"/>
              </a:rPr>
              <a:t>화면에서 문안의 위치를 조정하기 위해</a:t>
            </a:r>
            <a:endParaRPr lang="en-US" altLang="ko-KR" sz="1400" b="1" dirty="0">
              <a:latin typeface="+mn-ea"/>
              <a:ea typeface="+mn-ea"/>
            </a:endParaRPr>
          </a:p>
          <a:p>
            <a:pPr marL="457200" indent="-457200">
              <a:defRPr/>
            </a:pPr>
            <a:r>
              <a:rPr lang="ko-KR" altLang="en-US" sz="1400" b="1" dirty="0">
                <a:latin typeface="+mn-ea"/>
                <a:ea typeface="+mn-ea"/>
              </a:rPr>
              <a:t>문안 윗라인을 엔터키로 띄우고</a:t>
            </a:r>
            <a:endParaRPr lang="en-US" altLang="ko-KR" sz="1400" b="1" dirty="0">
              <a:latin typeface="+mn-ea"/>
              <a:ea typeface="+mn-ea"/>
            </a:endParaRPr>
          </a:p>
          <a:p>
            <a:pPr marL="457200" indent="-457200">
              <a:defRPr/>
            </a:pPr>
            <a:r>
              <a:rPr lang="ko-KR" altLang="en-US" sz="1400" b="1" dirty="0">
                <a:latin typeface="+mn-ea"/>
                <a:ea typeface="+mn-ea"/>
              </a:rPr>
              <a:t>공란을 드래그한 후 공란의 글자크기를</a:t>
            </a:r>
            <a:endParaRPr lang="en-US" altLang="ko-KR" sz="1400" b="1" dirty="0">
              <a:latin typeface="+mn-ea"/>
              <a:ea typeface="+mn-ea"/>
            </a:endParaRPr>
          </a:p>
          <a:p>
            <a:pPr marL="457200" indent="-457200">
              <a:defRPr/>
            </a:pPr>
            <a:r>
              <a:rPr lang="ko-KR" altLang="en-US" sz="1400" b="1" dirty="0">
                <a:latin typeface="+mn-ea"/>
                <a:ea typeface="+mn-ea"/>
              </a:rPr>
              <a:t>조정하여 입력한 문안의 위치를</a:t>
            </a:r>
            <a:endParaRPr lang="en-US" altLang="ko-KR" sz="1400" b="1" dirty="0">
              <a:latin typeface="+mn-ea"/>
              <a:ea typeface="+mn-ea"/>
            </a:endParaRPr>
          </a:p>
          <a:p>
            <a:pPr marL="457200" indent="-457200">
              <a:defRPr/>
            </a:pPr>
            <a:r>
              <a:rPr lang="ko-KR" altLang="en-US" sz="1400" b="1" dirty="0">
                <a:latin typeface="+mn-ea"/>
                <a:ea typeface="+mn-ea"/>
              </a:rPr>
              <a:t>조정합니다</a:t>
            </a:r>
            <a:r>
              <a:rPr lang="en-US" altLang="ko-KR" sz="1400" b="1" dirty="0">
                <a:latin typeface="+mn-ea"/>
                <a:ea typeface="+mn-ea"/>
              </a:rPr>
              <a:t>.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4283968" y="2880511"/>
            <a:ext cx="3301735" cy="189799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8369374" y="63813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15</a:t>
            </a:r>
            <a:endParaRPr lang="ko-KR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" r="29582" b="89063"/>
          <a:stretch/>
        </p:blipFill>
        <p:spPr>
          <a:xfrm>
            <a:off x="436382" y="5745232"/>
            <a:ext cx="3703570" cy="348064"/>
          </a:xfrm>
          <a:prstGeom prst="rect">
            <a:avLst/>
          </a:prstGeom>
          <a:ln w="25400">
            <a:solidFill>
              <a:schemeClr val="tx2">
                <a:lumMod val="50000"/>
              </a:schemeClr>
            </a:solidFill>
          </a:ln>
        </p:spPr>
      </p:pic>
      <p:grpSp>
        <p:nvGrpSpPr>
          <p:cNvPr id="42" name="그룹 41"/>
          <p:cNvGrpSpPr>
            <a:grpSpLocks/>
          </p:cNvGrpSpPr>
          <p:nvPr/>
        </p:nvGrpSpPr>
        <p:grpSpPr bwMode="auto">
          <a:xfrm>
            <a:off x="395288" y="5189190"/>
            <a:ext cx="1584325" cy="400050"/>
            <a:chOff x="395188" y="1516782"/>
            <a:chExt cx="1584176" cy="400050"/>
          </a:xfrm>
        </p:grpSpPr>
        <p:sp>
          <p:nvSpPr>
            <p:cNvPr id="43" name="TextBox 42"/>
            <p:cNvSpPr txBox="1"/>
            <p:nvPr/>
          </p:nvSpPr>
          <p:spPr>
            <a:xfrm>
              <a:off x="395188" y="1516782"/>
              <a:ext cx="1584176" cy="40005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endParaRPr lang="ko-KR" altLang="en-US" sz="2000" b="1" dirty="0">
                <a:latin typeface="+mn-ea"/>
              </a:endParaRPr>
            </a:p>
          </p:txBody>
        </p:sp>
        <p:sp>
          <p:nvSpPr>
            <p:cNvPr id="44" name="Rectangle 13"/>
            <p:cNvSpPr>
              <a:spLocks noChangeArrowheads="1"/>
            </p:cNvSpPr>
            <p:nvPr/>
          </p:nvSpPr>
          <p:spPr bwMode="auto">
            <a:xfrm>
              <a:off x="395188" y="1556469"/>
              <a:ext cx="1584176" cy="287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457200" indent="-457200">
                <a:defRPr/>
              </a:pPr>
              <a:r>
                <a:rPr lang="en-US" altLang="ko-KR" sz="2000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4. </a:t>
              </a:r>
              <a:r>
                <a:rPr lang="ko-KR" altLang="en-US" sz="2000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문안 저장</a:t>
              </a:r>
            </a:p>
          </p:txBody>
        </p:sp>
      </p:grpSp>
      <p:sp>
        <p:nvSpPr>
          <p:cNvPr id="45" name="직사각형 44"/>
          <p:cNvSpPr/>
          <p:nvPr/>
        </p:nvSpPr>
        <p:spPr bwMode="auto">
          <a:xfrm>
            <a:off x="4283968" y="5876577"/>
            <a:ext cx="3312368" cy="30777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400" b="1" dirty="0" smtClean="0">
                <a:latin typeface="+mn-ea"/>
                <a:ea typeface="+mn-ea"/>
              </a:rPr>
              <a:t>  저장 </a:t>
            </a:r>
            <a:r>
              <a:rPr lang="ko-KR" altLang="en-US" sz="1400" b="1" dirty="0">
                <a:latin typeface="+mn-ea"/>
                <a:ea typeface="+mn-ea"/>
              </a:rPr>
              <a:t>버튼을 눌러 파일로 저장합니다</a:t>
            </a:r>
            <a:r>
              <a:rPr lang="en-US" altLang="ko-KR" sz="1400" b="1" dirty="0" smtClean="0">
                <a:latin typeface="+mn-ea"/>
                <a:ea typeface="+mn-ea"/>
              </a:rPr>
              <a:t>.</a:t>
            </a:r>
            <a:endParaRPr lang="en-US" altLang="ko-KR" sz="14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844600" y="5907589"/>
            <a:ext cx="720179" cy="1761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274443" y="5497487"/>
            <a:ext cx="3312368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C00000"/>
                </a:solidFill>
                <a:latin typeface="+mn-ea"/>
                <a:ea typeface="+mn-ea"/>
                <a:sym typeface="Wingdings 2"/>
              </a:rPr>
              <a:t> </a:t>
            </a:r>
            <a:r>
              <a:rPr lang="ko-KR" altLang="en-US" sz="1400" b="1" dirty="0" smtClean="0">
                <a:solidFill>
                  <a:srgbClr val="C00000"/>
                </a:solidFill>
                <a:latin typeface="+mn-ea"/>
                <a:ea typeface="+mn-ea"/>
              </a:rPr>
              <a:t>저장하는 경로는 변경하면 안됩니다</a:t>
            </a:r>
            <a:r>
              <a:rPr lang="en-US" altLang="ko-KR" sz="1400" b="1" dirty="0" smtClean="0">
                <a:solidFill>
                  <a:srgbClr val="C00000"/>
                </a:solidFill>
                <a:latin typeface="+mn-ea"/>
                <a:ea typeface="+mn-ea"/>
              </a:rPr>
              <a:t>.</a:t>
            </a:r>
            <a:endParaRPr lang="ko-KR" altLang="en-US" sz="14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D:\시연작업폴더\작업중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2"/>
          <a:stretch/>
        </p:blipFill>
        <p:spPr bwMode="auto">
          <a:xfrm>
            <a:off x="405695" y="2849168"/>
            <a:ext cx="5039560" cy="3361273"/>
          </a:xfrm>
          <a:prstGeom prst="rect">
            <a:avLst/>
          </a:prstGeom>
          <a:noFill/>
          <a:ln w="25400"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9388" y="188640"/>
            <a:ext cx="597693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Part </a:t>
            </a:r>
            <a:r>
              <a:rPr lang="en-US" altLang="ko-KR" sz="3600" b="1" dirty="0" smtClean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2 </a:t>
            </a:r>
            <a:r>
              <a:rPr lang="en-US" altLang="ko-KR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.</a:t>
            </a:r>
            <a:r>
              <a:rPr lang="ko-KR" altLang="en-US" sz="3600" b="1" dirty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 </a:t>
            </a:r>
            <a:r>
              <a:rPr lang="ko-KR" altLang="en-US" sz="3600" b="1" dirty="0" smtClean="0">
                <a:solidFill>
                  <a:schemeClr val="tx2">
                    <a:lumMod val="50000"/>
                  </a:schemeClr>
                </a:solidFill>
                <a:latin typeface="+mn-ea"/>
                <a:ea typeface="+mn-ea"/>
              </a:rPr>
              <a:t>문안 편집</a:t>
            </a:r>
            <a:endParaRPr lang="ko-KR" altLang="en-US" sz="3600" b="1" dirty="0">
              <a:solidFill>
                <a:schemeClr val="tx2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 bwMode="auto">
          <a:xfrm>
            <a:off x="34925" y="908050"/>
            <a:ext cx="4033019" cy="5762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kumimoji="0" lang="ko-KR" alt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 </a:t>
            </a:r>
            <a:r>
              <a:rPr kumimoji="0" lang="ko-KR" altLang="en-US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  <a:sym typeface="Wingdings 2"/>
              </a:rPr>
              <a:t> 텍스트 편집 문안 예</a:t>
            </a:r>
            <a:endParaRPr kumimoji="0" lang="ko-KR" altLang="en-US" sz="28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그룹 8"/>
          <p:cNvGrpSpPr>
            <a:grpSpLocks/>
          </p:cNvGrpSpPr>
          <p:nvPr/>
        </p:nvGrpSpPr>
        <p:grpSpPr bwMode="auto">
          <a:xfrm>
            <a:off x="395288" y="1660525"/>
            <a:ext cx="2305050" cy="400050"/>
            <a:chOff x="395188" y="1516782"/>
            <a:chExt cx="1872556" cy="400050"/>
          </a:xfrm>
        </p:grpSpPr>
        <p:sp>
          <p:nvSpPr>
            <p:cNvPr id="10" name="TextBox 9"/>
            <p:cNvSpPr txBox="1"/>
            <p:nvPr/>
          </p:nvSpPr>
          <p:spPr>
            <a:xfrm>
              <a:off x="395188" y="1516782"/>
              <a:ext cx="1800336" cy="40005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endParaRPr lang="ko-KR" altLang="en-US" sz="2000" b="1" dirty="0">
                <a:latin typeface="+mn-ea"/>
              </a:endParaRPr>
            </a:p>
          </p:txBody>
        </p:sp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395188" y="1556470"/>
              <a:ext cx="1872556" cy="287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457200" indent="-457200">
                <a:defRPr/>
              </a:pPr>
              <a:r>
                <a:rPr lang="en-US" altLang="ko-KR" sz="2000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5. </a:t>
              </a:r>
              <a:r>
                <a:rPr lang="ko-KR" altLang="en-US" sz="2000" b="1" dirty="0">
                  <a:solidFill>
                    <a:schemeClr val="tx2">
                      <a:lumMod val="75000"/>
                    </a:schemeClr>
                  </a:solidFill>
                  <a:latin typeface="+mn-ea"/>
                  <a:ea typeface="+mn-ea"/>
                </a:rPr>
                <a:t>문안 목록 확인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8369374" y="63813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b="1" dirty="0" smtClean="0">
                <a:latin typeface="HY견고딕" pitchFamily="18" charset="-127"/>
                <a:ea typeface="HY견고딕" pitchFamily="18" charset="-127"/>
              </a:rPr>
              <a:t>16</a:t>
            </a:r>
            <a:endParaRPr lang="ko-KR" altLang="en-US" sz="20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17012" y="4563801"/>
            <a:ext cx="1236568" cy="11391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38" name="오른쪽 화살표 37"/>
          <p:cNvSpPr/>
          <p:nvPr/>
        </p:nvSpPr>
        <p:spPr>
          <a:xfrm rot="16200000">
            <a:off x="550851" y="4273328"/>
            <a:ext cx="349929" cy="109818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39" name="직사각형 38"/>
          <p:cNvSpPr/>
          <p:nvPr/>
        </p:nvSpPr>
        <p:spPr>
          <a:xfrm>
            <a:off x="459905" y="5901655"/>
            <a:ext cx="553479" cy="1390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90650" y="5840680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C00000"/>
                </a:solidFill>
                <a:sym typeface="Wingdings 2"/>
              </a:rPr>
              <a:t></a:t>
            </a:r>
            <a:endParaRPr lang="ko-KR" altLang="en-US" sz="1200" dirty="0">
              <a:solidFill>
                <a:srgbClr val="C00000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579814" y="4794391"/>
            <a:ext cx="3168650" cy="1416050"/>
            <a:chOff x="5579814" y="4794391"/>
            <a:chExt cx="3168650" cy="1416050"/>
          </a:xfrm>
        </p:grpSpPr>
        <p:sp>
          <p:nvSpPr>
            <p:cNvPr id="42" name="직사각형 41"/>
            <p:cNvSpPr/>
            <p:nvPr/>
          </p:nvSpPr>
          <p:spPr bwMode="auto">
            <a:xfrm>
              <a:off x="5579814" y="4794391"/>
              <a:ext cx="3168650" cy="141605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0" hangingPunct="0">
                <a:defRPr/>
              </a:pPr>
              <a:r>
                <a:rPr lang="ko-KR" altLang="en-US" sz="1600" b="1" dirty="0">
                  <a:solidFill>
                    <a:srgbClr val="C00000"/>
                  </a:solidFill>
                  <a:latin typeface="+mn-ea"/>
                  <a:sym typeface="Wingdings 2"/>
                </a:rPr>
                <a:t> </a:t>
              </a:r>
              <a:r>
                <a:rPr lang="ko-KR" altLang="en-US" sz="1600" b="1" dirty="0">
                  <a:solidFill>
                    <a:srgbClr val="C00000"/>
                  </a:solidFill>
                  <a:latin typeface="+mn-ea"/>
                </a:rPr>
                <a:t>파일 삭제</a:t>
              </a:r>
              <a:endParaRPr lang="en-US" altLang="ko-KR" sz="1600" b="1" dirty="0">
                <a:solidFill>
                  <a:srgbClr val="C00000"/>
                </a:solidFill>
                <a:latin typeface="+mn-ea"/>
              </a:endParaRPr>
            </a:p>
            <a:p>
              <a:pPr eaLnBrk="0" hangingPunct="0">
                <a:defRPr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 </a:t>
              </a:r>
              <a:r>
                <a:rPr lang="ko-KR" altLang="ko-KR" sz="1400" b="1" dirty="0">
                  <a:solidFill>
                    <a:srgbClr val="000000"/>
                  </a:solidFill>
                  <a:latin typeface="+mn-ea"/>
                </a:rPr>
                <a:t>사용하지 않는 </a:t>
              </a:r>
              <a:r>
                <a:rPr lang="ko-KR" altLang="ko-KR" sz="1400" b="1" dirty="0" smtClean="0">
                  <a:solidFill>
                    <a:srgbClr val="000000"/>
                  </a:solidFill>
                  <a:latin typeface="+mn-ea"/>
                </a:rPr>
                <a:t>파일은</a:t>
              </a:r>
              <a:r>
                <a:rPr lang="en-US" altLang="ko-KR" sz="1400" b="1" dirty="0" smtClean="0">
                  <a:solidFill>
                    <a:srgbClr val="000000"/>
                  </a:solidFill>
                  <a:latin typeface="+mn-ea"/>
                </a:rPr>
                <a:t>           </a:t>
              </a:r>
              <a:r>
                <a:rPr lang="ko-KR" altLang="en-US" sz="1400" b="1" dirty="0" smtClean="0">
                  <a:solidFill>
                    <a:srgbClr val="000000"/>
                  </a:solidFill>
                  <a:latin typeface="+mn-ea"/>
                </a:rPr>
                <a:t>를</a:t>
              </a:r>
              <a:r>
                <a:rPr lang="ko-KR" altLang="ko-KR" sz="1400" b="1" dirty="0" smtClean="0">
                  <a:solidFill>
                    <a:srgbClr val="000000"/>
                  </a:solidFill>
                  <a:latin typeface="+mn-ea"/>
                </a:rPr>
                <a:t> </a:t>
              </a:r>
              <a:endParaRPr lang="en-US" altLang="ko-KR" sz="1400" b="1" dirty="0">
                <a:solidFill>
                  <a:srgbClr val="000000"/>
                </a:solidFill>
                <a:latin typeface="+mn-ea"/>
              </a:endParaRPr>
            </a:p>
            <a:p>
              <a:pPr eaLnBrk="0" hangingPunct="0">
                <a:defRPr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 </a:t>
              </a:r>
              <a:r>
                <a:rPr lang="ko-KR" altLang="ko-KR" sz="1400" b="1" dirty="0">
                  <a:solidFill>
                    <a:srgbClr val="000000"/>
                  </a:solidFill>
                  <a:latin typeface="+mn-ea"/>
                </a:rPr>
                <a:t>사용하여 삭제하실 수 있습니다. </a:t>
              </a:r>
              <a:endParaRPr lang="en-US" altLang="ko-KR" sz="1400" b="1" dirty="0">
                <a:solidFill>
                  <a:srgbClr val="000000"/>
                </a:solidFill>
                <a:latin typeface="+mn-ea"/>
              </a:endParaRPr>
            </a:p>
            <a:p>
              <a:pPr eaLnBrk="0" hangingPunct="0">
                <a:defRPr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 </a:t>
              </a:r>
              <a:r>
                <a:rPr lang="ko-KR" altLang="ko-KR" sz="1400" b="1" dirty="0">
                  <a:solidFill>
                    <a:srgbClr val="000000"/>
                  </a:solidFill>
                  <a:latin typeface="+mn-ea"/>
                </a:rPr>
                <a:t>파일 목록에서 삭제하려는 파일을 </a:t>
              </a:r>
              <a:endParaRPr lang="en-US" altLang="ko-KR" sz="1400" b="1" dirty="0">
                <a:solidFill>
                  <a:srgbClr val="000000"/>
                </a:solidFill>
                <a:latin typeface="+mn-ea"/>
              </a:endParaRPr>
            </a:p>
            <a:p>
              <a:pPr eaLnBrk="0" hangingPunct="0">
                <a:defRPr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 </a:t>
              </a:r>
              <a:r>
                <a:rPr lang="ko-KR" altLang="ko-KR" sz="1400" b="1" dirty="0">
                  <a:solidFill>
                    <a:srgbClr val="000000"/>
                  </a:solidFill>
                  <a:latin typeface="+mn-ea"/>
                </a:rPr>
                <a:t>선택한 후 버튼을 누르면 삭제 확인 </a:t>
              </a:r>
              <a:endParaRPr lang="en-US" altLang="ko-KR" sz="1400" b="1" dirty="0">
                <a:solidFill>
                  <a:srgbClr val="000000"/>
                </a:solidFill>
                <a:latin typeface="+mn-ea"/>
              </a:endParaRPr>
            </a:p>
            <a:p>
              <a:pPr eaLnBrk="0" hangingPunct="0">
                <a:defRPr/>
              </a:pP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 </a:t>
              </a:r>
              <a:r>
                <a:rPr lang="ko-KR" altLang="ko-KR" sz="1400" b="1" dirty="0">
                  <a:solidFill>
                    <a:srgbClr val="000000"/>
                  </a:solidFill>
                  <a:latin typeface="+mn-ea"/>
                </a:rPr>
                <a:t>과정을 거쳐 파일이 삭제됩니다.</a:t>
              </a:r>
              <a:endParaRPr lang="ko-KR" altLang="ko-KR" sz="1400" b="1" dirty="0">
                <a:latin typeface="+mn-ea"/>
              </a:endParaRPr>
            </a:p>
          </p:txBody>
        </p:sp>
        <p:pic>
          <p:nvPicPr>
            <p:cNvPr id="43" name="그림 42" descr="Snap1.jpg"/>
            <p:cNvPicPr>
              <a:picLocks noChangeAspect="1"/>
            </p:cNvPicPr>
            <p:nvPr/>
          </p:nvPicPr>
          <p:blipFill rotWithShape="1">
            <a:blip r:embed="rId3" cstate="print"/>
            <a:srcRect l="12790" t="89416" r="81745" b="8215"/>
            <a:stretch/>
          </p:blipFill>
          <p:spPr>
            <a:xfrm>
              <a:off x="7524328" y="5090487"/>
              <a:ext cx="576000" cy="176813"/>
            </a:xfrm>
            <a:prstGeom prst="rect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</p:pic>
      </p:grpSp>
      <p:grpSp>
        <p:nvGrpSpPr>
          <p:cNvPr id="2" name="그룹 1"/>
          <p:cNvGrpSpPr/>
          <p:nvPr/>
        </p:nvGrpSpPr>
        <p:grpSpPr>
          <a:xfrm>
            <a:off x="5579814" y="2814836"/>
            <a:ext cx="3168650" cy="1631216"/>
            <a:chOff x="5579814" y="2814836"/>
            <a:chExt cx="3168650" cy="1631216"/>
          </a:xfrm>
        </p:grpSpPr>
        <p:sp>
          <p:nvSpPr>
            <p:cNvPr id="45" name="직사각형 44"/>
            <p:cNvSpPr/>
            <p:nvPr/>
          </p:nvSpPr>
          <p:spPr bwMode="auto">
            <a:xfrm>
              <a:off x="5579814" y="2814836"/>
              <a:ext cx="3168650" cy="1631216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just" eaLnBrk="0" hangingPunct="0">
                <a:defRPr/>
              </a:pPr>
              <a:r>
                <a:rPr lang="en-US" altLang="ko-KR" sz="1600" b="1" dirty="0">
                  <a:solidFill>
                    <a:srgbClr val="C00000"/>
                  </a:solidFill>
                  <a:latin typeface="+mn-ea"/>
                  <a:sym typeface="Wingdings 2"/>
                </a:rPr>
                <a:t> </a:t>
              </a:r>
              <a:r>
                <a:rPr lang="ko-KR" altLang="en-US" sz="1600" b="1" dirty="0">
                  <a:solidFill>
                    <a:srgbClr val="C00000"/>
                  </a:solidFill>
                  <a:latin typeface="+mn-ea"/>
                  <a:sym typeface="Wingdings 2"/>
                </a:rPr>
                <a:t>폴더 열기</a:t>
              </a:r>
              <a:endParaRPr lang="en-US" altLang="ko-KR" sz="1600" b="1" dirty="0">
                <a:solidFill>
                  <a:srgbClr val="C00000"/>
                </a:solidFill>
                <a:latin typeface="+mn-ea"/>
              </a:endParaRPr>
            </a:p>
            <a:p>
              <a:pPr algn="just" eaLnBrk="0" hangingPunct="0">
                <a:defRPr/>
              </a:pPr>
              <a:r>
                <a:rPr lang="ko-KR" altLang="en-US" sz="1400" b="1" dirty="0">
                  <a:solidFill>
                    <a:srgbClr val="000000"/>
                  </a:solidFill>
                  <a:latin typeface="+mn-ea"/>
                </a:rPr>
                <a:t>외부에서 작성된 문안을 </a:t>
              </a:r>
              <a:endParaRPr lang="en-US" altLang="ko-KR" sz="1400" b="1" dirty="0">
                <a:solidFill>
                  <a:srgbClr val="000000"/>
                </a:solidFill>
                <a:latin typeface="+mn-ea"/>
              </a:endParaRPr>
            </a:p>
            <a:p>
              <a:pPr algn="just" eaLnBrk="0" hangingPunct="0">
                <a:defRPr/>
              </a:pPr>
              <a:r>
                <a:rPr lang="ko-KR" altLang="en-US" sz="1400" b="1" dirty="0">
                  <a:solidFill>
                    <a:srgbClr val="000000"/>
                  </a:solidFill>
                  <a:latin typeface="+mn-ea"/>
                </a:rPr>
                <a:t>프로그램에서 읽으려면          </a:t>
              </a:r>
              <a:r>
                <a:rPr lang="en-US" altLang="ko-KR" sz="1400" b="1" dirty="0" smtClean="0">
                  <a:solidFill>
                    <a:srgbClr val="000000"/>
                  </a:solidFill>
                  <a:latin typeface="+mn-ea"/>
                </a:rPr>
                <a:t>                 </a:t>
              </a:r>
            </a:p>
            <a:p>
              <a:pPr algn="just" eaLnBrk="0" hangingPunct="0">
                <a:defRPr/>
              </a:pPr>
              <a:r>
                <a:rPr lang="ko-KR" altLang="en-US" sz="1400" b="1" dirty="0" smtClean="0">
                  <a:solidFill>
                    <a:srgbClr val="000000"/>
                  </a:solidFill>
                  <a:latin typeface="+mn-ea"/>
                </a:rPr>
                <a:t>프로그램에서 인식할 </a:t>
              </a:r>
              <a:r>
                <a:rPr lang="ko-KR" altLang="en-US" sz="1400" b="1" dirty="0">
                  <a:solidFill>
                    <a:srgbClr val="000000"/>
                  </a:solidFill>
                  <a:latin typeface="+mn-ea"/>
                </a:rPr>
                <a:t>수 있는 </a:t>
              </a:r>
              <a:endParaRPr lang="en-US" altLang="ko-KR" sz="1400" b="1" dirty="0" smtClean="0">
                <a:solidFill>
                  <a:srgbClr val="000000"/>
                </a:solidFill>
                <a:latin typeface="+mn-ea"/>
              </a:endParaRPr>
            </a:p>
            <a:p>
              <a:pPr algn="just" eaLnBrk="0" hangingPunct="0">
                <a:defRPr/>
              </a:pPr>
              <a:r>
                <a:rPr lang="ko-KR" altLang="en-US" sz="1400" b="1" dirty="0" smtClean="0">
                  <a:solidFill>
                    <a:srgbClr val="000000"/>
                  </a:solidFill>
                  <a:latin typeface="+mn-ea"/>
                </a:rPr>
                <a:t>폴더를 </a:t>
              </a:r>
              <a:r>
                <a:rPr lang="ko-KR" altLang="en-US" sz="1400" b="1" dirty="0">
                  <a:solidFill>
                    <a:srgbClr val="000000"/>
                  </a:solidFill>
                  <a:latin typeface="+mn-ea"/>
                </a:rPr>
                <a:t>열어 </a:t>
              </a:r>
              <a:r>
                <a:rPr lang="ko-KR" altLang="en-US" sz="1400" b="1" dirty="0" smtClean="0">
                  <a:solidFill>
                    <a:srgbClr val="000000"/>
                  </a:solidFill>
                  <a:latin typeface="+mn-ea"/>
                </a:rPr>
                <a:t>제작한 파일을 </a:t>
              </a:r>
              <a:r>
                <a:rPr lang="ko-KR" altLang="en-US" sz="1400" b="1" dirty="0">
                  <a:solidFill>
                    <a:srgbClr val="000000"/>
                  </a:solidFill>
                  <a:latin typeface="+mn-ea"/>
                </a:rPr>
                <a:t>넣은 후 </a:t>
              </a:r>
              <a:endParaRPr lang="en-US" altLang="ko-KR" sz="1400" b="1" dirty="0">
                <a:solidFill>
                  <a:srgbClr val="000000"/>
                </a:solidFill>
                <a:latin typeface="+mn-ea"/>
              </a:endParaRPr>
            </a:p>
            <a:p>
              <a:pPr algn="just" eaLnBrk="0" hangingPunct="0">
                <a:defRPr/>
              </a:pPr>
              <a:r>
                <a:rPr lang="ko-KR" altLang="en-US" sz="1400" b="1" dirty="0">
                  <a:solidFill>
                    <a:srgbClr val="000000"/>
                  </a:solidFill>
                  <a:latin typeface="+mn-ea"/>
                </a:rPr>
                <a:t>           </a:t>
              </a:r>
              <a:r>
                <a:rPr lang="ko-KR" altLang="en-US" sz="1400" b="1" dirty="0" smtClean="0">
                  <a:solidFill>
                    <a:srgbClr val="000000"/>
                  </a:solidFill>
                  <a:latin typeface="+mn-ea"/>
                </a:rPr>
                <a:t>버튼을 </a:t>
              </a:r>
              <a:r>
                <a:rPr lang="ko-KR" altLang="en-US" sz="1400" b="1" dirty="0">
                  <a:solidFill>
                    <a:srgbClr val="000000"/>
                  </a:solidFill>
                  <a:latin typeface="+mn-ea"/>
                </a:rPr>
                <a:t>눌러 프로그램에서 </a:t>
              </a:r>
              <a:endParaRPr lang="en-US" altLang="ko-KR" sz="1400" b="1" dirty="0">
                <a:solidFill>
                  <a:srgbClr val="000000"/>
                </a:solidFill>
                <a:latin typeface="+mn-ea"/>
              </a:endParaRPr>
            </a:p>
            <a:p>
              <a:pPr algn="just" eaLnBrk="0" hangingPunct="0">
                <a:defRPr/>
              </a:pPr>
              <a:r>
                <a:rPr lang="ko-KR" altLang="en-US" sz="1400" b="1" dirty="0">
                  <a:solidFill>
                    <a:srgbClr val="000000"/>
                  </a:solidFill>
                  <a:latin typeface="+mn-ea"/>
                </a:rPr>
                <a:t>파일을 읽을 수 있습니다</a:t>
              </a:r>
              <a:r>
                <a:rPr lang="en-US" altLang="ko-KR" sz="1400" b="1" dirty="0">
                  <a:solidFill>
                    <a:srgbClr val="000000"/>
                  </a:solidFill>
                  <a:latin typeface="+mn-ea"/>
                </a:rPr>
                <a:t>.</a:t>
              </a:r>
            </a:p>
          </p:txBody>
        </p:sp>
        <p:pic>
          <p:nvPicPr>
            <p:cNvPr id="46" name="그림 45" descr="Snap1.jpg"/>
            <p:cNvPicPr>
              <a:picLocks noChangeAspect="1"/>
            </p:cNvPicPr>
            <p:nvPr/>
          </p:nvPicPr>
          <p:blipFill rotWithShape="1">
            <a:blip r:embed="rId3" cstate="print"/>
            <a:srcRect l="3077" t="89387" r="91451" b="8272"/>
            <a:stretch/>
          </p:blipFill>
          <p:spPr>
            <a:xfrm>
              <a:off x="5713164" y="3973292"/>
              <a:ext cx="576000" cy="174464"/>
            </a:xfrm>
            <a:prstGeom prst="rect">
              <a:avLst/>
            </a:prstGeom>
            <a:ln w="25400">
              <a:solidFill>
                <a:schemeClr val="tx2">
                  <a:lumMod val="50000"/>
                </a:schemeClr>
              </a:solidFill>
            </a:ln>
          </p:spPr>
        </p:pic>
      </p:grpSp>
      <p:sp>
        <p:nvSpPr>
          <p:cNvPr id="47" name="직사각형 46"/>
          <p:cNvSpPr/>
          <p:nvPr/>
        </p:nvSpPr>
        <p:spPr>
          <a:xfrm>
            <a:off x="416554" y="2216825"/>
            <a:ext cx="6747734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600" b="1" dirty="0">
                <a:latin typeface="+mn-ea"/>
                <a:sym typeface="Wingdings 2"/>
              </a:rPr>
              <a:t> </a:t>
            </a:r>
            <a:r>
              <a:rPr lang="ko-KR" altLang="en-US" sz="1600" b="1" dirty="0">
                <a:latin typeface="+mn-ea"/>
              </a:rPr>
              <a:t>편집기 종료 후에 </a:t>
            </a:r>
            <a:r>
              <a:rPr lang="ko-KR" altLang="en-US" sz="1600" b="1" dirty="0">
                <a:solidFill>
                  <a:srgbClr val="C00000"/>
                </a:solidFill>
                <a:latin typeface="+mn-ea"/>
              </a:rPr>
              <a:t>목록 갱신 </a:t>
            </a:r>
            <a:r>
              <a:rPr lang="ko-KR" altLang="en-US" sz="1600" b="1" dirty="0" smtClean="0">
                <a:solidFill>
                  <a:srgbClr val="C00000"/>
                </a:solidFill>
                <a:latin typeface="+mn-ea"/>
              </a:rPr>
              <a:t>버튼 </a:t>
            </a:r>
            <a:r>
              <a:rPr lang="ko-KR" altLang="en-US" sz="1600" b="1" dirty="0" smtClean="0">
                <a:latin typeface="+mn-ea"/>
              </a:rPr>
              <a:t>을 </a:t>
            </a:r>
            <a:r>
              <a:rPr lang="ko-KR" altLang="en-US" sz="1600" b="1" dirty="0">
                <a:latin typeface="+mn-ea"/>
              </a:rPr>
              <a:t>눌러 저장한 파일을</a:t>
            </a:r>
            <a:r>
              <a:rPr lang="en-US" altLang="ko-KR" sz="1600" b="1" dirty="0">
                <a:latin typeface="+mn-ea"/>
              </a:rPr>
              <a:t> </a:t>
            </a:r>
            <a:r>
              <a:rPr lang="ko-KR" altLang="en-US" sz="1600" b="1" dirty="0">
                <a:latin typeface="+mn-ea"/>
              </a:rPr>
              <a:t>확인합니다</a:t>
            </a:r>
            <a:r>
              <a:rPr lang="en-US" altLang="ko-KR" sz="1400" b="1" dirty="0">
                <a:latin typeface="+mn-ea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그림 3" descr="ㅗㄴ.png"/>
          <p:cNvPicPr>
            <a:picLocks noChangeAspect="1"/>
          </p:cNvPicPr>
          <p:nvPr/>
        </p:nvPicPr>
        <p:blipFill>
          <a:blip r:embed="rId2" cstate="print">
            <a:lum bright="-14000" contrast="6000"/>
          </a:blip>
          <a:srcRect r="50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1136401" y="5237187"/>
            <a:ext cx="7612063" cy="1000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7000" b="1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감사 합니다 </a:t>
            </a:r>
            <a:r>
              <a:rPr kumimoji="0" lang="en-US" altLang="ko-KR" sz="7000" b="1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~</a:t>
            </a:r>
            <a:r>
              <a:rPr kumimoji="0" lang="en-US" altLang="ko-KR" sz="7000" b="1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cs typeface="Tahoma" pitchFamily="34" charset="0"/>
                <a:sym typeface="Wingdings 2"/>
              </a:rPr>
              <a:t></a:t>
            </a:r>
            <a:endParaRPr kumimoji="0" lang="ko-KR" altLang="en-US" sz="7000" b="1" dirty="0">
              <a:solidFill>
                <a:schemeClr val="accent1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타입 -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타입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3691</TotalTime>
  <Words>1450</Words>
  <Application>Microsoft Office PowerPoint</Application>
  <PresentationFormat>화면 슬라이드 쇼(4:3)</PresentationFormat>
  <Paragraphs>259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18</vt:i4>
      </vt:variant>
    </vt:vector>
  </HeadingPairs>
  <TitlesOfParts>
    <vt:vector size="20" baseType="lpstr">
      <vt:lpstr>타입 - 1</vt:lpstr>
      <vt:lpstr>타입 2</vt:lpstr>
      <vt:lpstr>3단 10열 홍보 운영 프로그램</vt:lpstr>
      <vt:lpstr>  목   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pin1912@outlook.kr</cp:lastModifiedBy>
  <cp:revision>250</cp:revision>
  <dcterms:created xsi:type="dcterms:W3CDTF">2011-11-29T03:42:14Z</dcterms:created>
  <dcterms:modified xsi:type="dcterms:W3CDTF">2022-09-08T08:01:18Z</dcterms:modified>
</cp:coreProperties>
</file>